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73" r:id="rId4"/>
    <p:sldId id="257" r:id="rId5"/>
    <p:sldId id="258" r:id="rId6"/>
    <p:sldId id="277" r:id="rId7"/>
    <p:sldId id="259" r:id="rId8"/>
    <p:sldId id="276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8" r:id="rId22"/>
    <p:sldId id="280" r:id="rId23"/>
    <p:sldId id="283" r:id="rId24"/>
    <p:sldId id="284" r:id="rId25"/>
    <p:sldId id="285" r:id="rId26"/>
    <p:sldId id="282" r:id="rId27"/>
    <p:sldId id="281" r:id="rId28"/>
    <p:sldId id="279" r:id="rId29"/>
    <p:sldId id="286" r:id="rId30"/>
    <p:sldId id="289" r:id="rId31"/>
    <p:sldId id="290" r:id="rId32"/>
    <p:sldId id="291" r:id="rId33"/>
    <p:sldId id="288" r:id="rId34"/>
    <p:sldId id="287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272" r:id="rId51"/>
    <p:sldId id="275" r:id="rId5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59" autoAdjust="0"/>
  </p:normalViewPr>
  <p:slideViewPr>
    <p:cSldViewPr>
      <p:cViewPr>
        <p:scale>
          <a:sx n="80" d="100"/>
          <a:sy n="80" d="100"/>
        </p:scale>
        <p:origin x="-1086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2012/12/20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2012/12/20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0"/>
          <p:cNvSpPr txBox="1">
            <a:spLocks/>
          </p:cNvSpPr>
          <p:nvPr/>
        </p:nvSpPr>
        <p:spPr>
          <a:xfrm>
            <a:off x="457200" y="170080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zh-CN" altLang="zh-CN" b="1" dirty="0" smtClean="0"/>
              <a:t>你的到来是企业的荣幸，是团队的契机，只要我们努力了，成功就会属于我们，同仁们让我们携手共进，共创辉煌！</a:t>
            </a:r>
            <a:endParaRPr lang="zh-CN" altLang="zh-CN" dirty="0" smtClean="0"/>
          </a:p>
          <a:p>
            <a:pPr marL="0" indent="0">
              <a:buFont typeface="Arial" pitchFamily="34" charset="0"/>
              <a:buNone/>
            </a:pPr>
            <a:r>
              <a:rPr lang="en-US" altLang="zh-CN" b="1" dirty="0" smtClean="0"/>
              <a:t>                                                     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zh-CN" b="1" dirty="0" smtClean="0"/>
              <a:t>                                                     -------</a:t>
            </a:r>
            <a:r>
              <a:rPr lang="zh-CN" altLang="en-US" b="1" dirty="0" smtClean="0"/>
              <a:t>总经理寄语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53519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50354" y="934145"/>
            <a:ext cx="9086850" cy="213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zh-CN" altLang="en-US" sz="2300" b="1" dirty="0"/>
              <a:t>关注点：</a:t>
            </a:r>
          </a:p>
          <a:p>
            <a:pPr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检查</a:t>
            </a:r>
            <a:r>
              <a:rPr lang="en-US" altLang="zh-CN" sz="2300" dirty="0">
                <a:ea typeface="隶书" pitchFamily="49" charset="-122"/>
              </a:rPr>
              <a:t>10</a:t>
            </a:r>
            <a:r>
              <a:rPr lang="zh-CN" altLang="en-US" sz="2300" dirty="0">
                <a:ea typeface="隶书" pitchFamily="49" charset="-122"/>
              </a:rPr>
              <a:t>个食品操作人员（含联营商、试吃人员）健康证，并在有效期内</a:t>
            </a:r>
          </a:p>
          <a:p>
            <a:pPr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食品试吃</a:t>
            </a:r>
            <a:r>
              <a:rPr lang="en-US" altLang="zh-CN" sz="2300" dirty="0">
                <a:ea typeface="隶书" pitchFamily="49" charset="-122"/>
              </a:rPr>
              <a:t>/</a:t>
            </a:r>
            <a:r>
              <a:rPr lang="zh-CN" altLang="en-US" sz="2300" dirty="0">
                <a:ea typeface="隶书" pitchFamily="49" charset="-122"/>
              </a:rPr>
              <a:t>演示、</a:t>
            </a:r>
            <a:r>
              <a:rPr lang="zh-CN" altLang="en-US" sz="2300" dirty="0" smtClean="0">
                <a:ea typeface="隶书" pitchFamily="49" charset="-122"/>
              </a:rPr>
              <a:t>加工处生产</a:t>
            </a:r>
            <a:r>
              <a:rPr lang="en-US" altLang="zh-CN" sz="2300" dirty="0">
                <a:ea typeface="隶书" pitchFamily="49" charset="-122"/>
              </a:rPr>
              <a:t>/</a:t>
            </a:r>
            <a:r>
              <a:rPr lang="zh-CN" altLang="en-US" sz="2300" dirty="0">
                <a:ea typeface="隶书" pitchFamily="49" charset="-122"/>
              </a:rPr>
              <a:t>销售人员必需正确着装，配戴帽子，口</a:t>
            </a:r>
          </a:p>
          <a:p>
            <a:r>
              <a:rPr lang="zh-CN" altLang="en-US" sz="2300" dirty="0">
                <a:ea typeface="隶书" pitchFamily="49" charset="-122"/>
              </a:rPr>
              <a:t>   罩，处理即食食品的人员还需穿戴一次性手套。不能佩戴手表、首饰、</a:t>
            </a:r>
          </a:p>
          <a:p>
            <a:r>
              <a:rPr lang="zh-CN" altLang="en-US" sz="2300" dirty="0">
                <a:ea typeface="隶书" pitchFamily="49" charset="-122"/>
              </a:rPr>
              <a:t>   项链、戒指、耳环、不能涂指甲油、指甲长度不能高于指尖且指甲</a:t>
            </a:r>
          </a:p>
          <a:p>
            <a:r>
              <a:rPr lang="zh-CN" altLang="en-US" sz="2300" dirty="0">
                <a:ea typeface="隶书" pitchFamily="49" charset="-122"/>
              </a:rPr>
              <a:t>   内不能有污垢</a:t>
            </a:r>
          </a:p>
        </p:txBody>
      </p:sp>
      <p:pic>
        <p:nvPicPr>
          <p:cNvPr id="5" name="Picture 47" descr="照片 035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555702"/>
            <a:ext cx="4752528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8" descr="加工部30"/>
          <p:cNvPicPr>
            <a:picLocks noChangeAspect="1" noChangeArrowheads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66814"/>
            <a:ext cx="4392489" cy="30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981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DSC012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01008"/>
            <a:ext cx="2843808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1" descr="DSC013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81" y="3502744"/>
            <a:ext cx="3297237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36512" y="1017310"/>
            <a:ext cx="937596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300" b="1" dirty="0"/>
              <a:t>关注点：</a:t>
            </a:r>
          </a:p>
          <a:p>
            <a:pPr>
              <a:buFont typeface="Wingdings" pitchFamily="2" charset="2"/>
              <a:buChar char="ü"/>
            </a:pPr>
            <a:r>
              <a:rPr lang="zh-CN" altLang="en-US" sz="2300" dirty="0" smtClean="0">
                <a:ea typeface="隶书" pitchFamily="49" charset="-122"/>
              </a:rPr>
              <a:t>加工处生</a:t>
            </a:r>
            <a:r>
              <a:rPr lang="zh-CN" altLang="en-US" sz="2300" dirty="0">
                <a:ea typeface="隶书" pitchFamily="49" charset="-122"/>
              </a:rPr>
              <a:t>、熟食是否进行分开隔离、装于容器内的熟食制品应确保放</a:t>
            </a:r>
          </a:p>
          <a:p>
            <a:r>
              <a:rPr lang="zh-CN" altLang="en-US" sz="2300" dirty="0">
                <a:ea typeface="隶书" pitchFamily="49" charset="-122"/>
              </a:rPr>
              <a:t>   在生食品货架上层，不得置于同一储存容器内，是否加膜加盖防止交</a:t>
            </a:r>
          </a:p>
          <a:p>
            <a:r>
              <a:rPr lang="zh-CN" altLang="en-US" sz="2300" dirty="0">
                <a:ea typeface="隶书" pitchFamily="49" charset="-122"/>
              </a:rPr>
              <a:t>   叉污染</a:t>
            </a:r>
          </a:p>
          <a:p>
            <a:pPr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生</a:t>
            </a:r>
            <a:r>
              <a:rPr lang="zh-CN" altLang="en-US" sz="2300" dirty="0" smtClean="0">
                <a:ea typeface="隶书" pitchFamily="49" charset="-122"/>
              </a:rPr>
              <a:t>鲜处前后</a:t>
            </a:r>
            <a:r>
              <a:rPr lang="zh-CN" altLang="en-US" sz="2300" dirty="0">
                <a:ea typeface="隶书" pitchFamily="49" charset="-122"/>
              </a:rPr>
              <a:t>场不同肉类在储存、加工处理、销售陈列时是否分开（禽、</a:t>
            </a:r>
          </a:p>
          <a:p>
            <a:r>
              <a:rPr lang="zh-CN" altLang="en-US" sz="2300" dirty="0">
                <a:ea typeface="隶书" pitchFamily="49" charset="-122"/>
              </a:rPr>
              <a:t>   畜类分开，牛、羊肉分开），以防止微生物污染</a:t>
            </a:r>
          </a:p>
        </p:txBody>
      </p:sp>
      <p:pic>
        <p:nvPicPr>
          <p:cNvPr id="8" name="Picture 7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01156"/>
            <a:ext cx="3076575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654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36512" y="944861"/>
            <a:ext cx="9478963" cy="27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300" b="1" dirty="0"/>
              <a:t>关注点：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直接接触即食食品的包装材料不能直接裸露或存放于危险环境中（如</a:t>
            </a:r>
          </a:p>
          <a:p>
            <a:pPr>
              <a:lnSpc>
                <a:spcPct val="110000"/>
              </a:lnSpc>
            </a:pPr>
            <a:r>
              <a:rPr lang="zh-CN" altLang="en-US" sz="2300" dirty="0">
                <a:ea typeface="隶书" pitchFamily="49" charset="-122"/>
              </a:rPr>
              <a:t>   与化学品混放）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个人物品、原材料，工具，化学用品是否归类且分开摆放以免造成交</a:t>
            </a:r>
          </a:p>
          <a:p>
            <a:pPr>
              <a:lnSpc>
                <a:spcPct val="110000"/>
              </a:lnSpc>
            </a:pPr>
            <a:r>
              <a:rPr lang="zh-CN" altLang="en-US" sz="2300" dirty="0">
                <a:ea typeface="隶书" pitchFamily="49" charset="-122"/>
              </a:rPr>
              <a:t>   叉污染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接触食品的容器、设备、工具是否定期清洁，无污渍，刀具类干净无</a:t>
            </a:r>
          </a:p>
          <a:p>
            <a:pPr>
              <a:lnSpc>
                <a:spcPct val="110000"/>
              </a:lnSpc>
            </a:pPr>
            <a:r>
              <a:rPr lang="zh-CN" altLang="en-US" sz="2300" dirty="0">
                <a:ea typeface="隶书" pitchFamily="49" charset="-122"/>
              </a:rPr>
              <a:t>   生锈、缺口、破损情况</a:t>
            </a:r>
          </a:p>
        </p:txBody>
      </p:sp>
      <p:pic>
        <p:nvPicPr>
          <p:cNvPr id="6" name="Picture 8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17627"/>
            <a:ext cx="2843808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17627"/>
            <a:ext cx="3456385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717627"/>
            <a:ext cx="2905125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681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36512" y="936590"/>
            <a:ext cx="984885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200" b="1" dirty="0"/>
              <a:t>关注点：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zh-CN" altLang="en-US" sz="2200" dirty="0">
                <a:ea typeface="隶书" pitchFamily="49" charset="-122"/>
              </a:rPr>
              <a:t>卖场销售的散装食品是否张贴散装食品说明标签，标有品名，产地，生</a:t>
            </a:r>
          </a:p>
          <a:p>
            <a:pPr>
              <a:lnSpc>
                <a:spcPct val="100000"/>
              </a:lnSpc>
            </a:pPr>
            <a:r>
              <a:rPr lang="zh-CN" altLang="en-US" sz="2200" dirty="0">
                <a:ea typeface="隶书" pitchFamily="49" charset="-122"/>
              </a:rPr>
              <a:t>   产商，配料表</a:t>
            </a:r>
            <a:r>
              <a:rPr lang="en-US" altLang="zh-CN" sz="2200" dirty="0">
                <a:ea typeface="隶书" pitchFamily="49" charset="-122"/>
              </a:rPr>
              <a:t>,</a:t>
            </a:r>
            <a:r>
              <a:rPr lang="zh-CN" altLang="en-US" sz="2200" dirty="0">
                <a:ea typeface="隶书" pitchFamily="49" charset="-122"/>
              </a:rPr>
              <a:t>生产日期，保质期等信息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zh-CN" altLang="en-US" sz="2200" dirty="0">
                <a:ea typeface="隶书" pitchFamily="49" charset="-122"/>
              </a:rPr>
              <a:t>证件管理：是否公示或存档</a:t>
            </a:r>
            <a:r>
              <a:rPr lang="en-US" altLang="zh-CN" sz="2200" dirty="0">
                <a:ea typeface="隶书" pitchFamily="49" charset="-122"/>
              </a:rPr>
              <a:t>-</a:t>
            </a:r>
            <a:r>
              <a:rPr lang="zh-CN" altLang="en-US" sz="2200" dirty="0">
                <a:ea typeface="隶书" pitchFamily="49" charset="-122"/>
              </a:rPr>
              <a:t>每日每一批次肉品（</a:t>
            </a:r>
            <a:r>
              <a:rPr lang="zh-CN" altLang="en-US" sz="2200" dirty="0">
                <a:solidFill>
                  <a:srgbClr val="666699"/>
                </a:solidFill>
                <a:ea typeface="隶书" pitchFamily="49" charset="-122"/>
              </a:rPr>
              <a:t>瘦肉精残留</a:t>
            </a:r>
            <a:r>
              <a:rPr lang="zh-CN" altLang="en-US" sz="2200" dirty="0">
                <a:ea typeface="隶书" pitchFamily="49" charset="-122"/>
              </a:rPr>
              <a:t>、牲畜产品</a:t>
            </a:r>
          </a:p>
          <a:p>
            <a:pPr>
              <a:lnSpc>
                <a:spcPct val="100000"/>
              </a:lnSpc>
            </a:pPr>
            <a:r>
              <a:rPr lang="zh-CN" altLang="en-US" sz="2200" dirty="0">
                <a:ea typeface="隶书" pitchFamily="49" charset="-122"/>
              </a:rPr>
              <a:t>   检查、动物产品检验）合格证，蔬菜农药残留检验表，水产品检测（福</a:t>
            </a:r>
          </a:p>
          <a:p>
            <a:pPr>
              <a:lnSpc>
                <a:spcPct val="100000"/>
              </a:lnSpc>
            </a:pPr>
            <a:r>
              <a:rPr lang="zh-CN" altLang="en-US" sz="2200" dirty="0">
                <a:ea typeface="隶书" pitchFamily="49" charset="-122"/>
              </a:rPr>
              <a:t>   尔马林）记录表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zh-CN" altLang="en-US" sz="2200" dirty="0">
                <a:ea typeface="隶书" pitchFamily="49" charset="-122"/>
              </a:rPr>
              <a:t>加工部台账检查：废油报损、商品报损、商品回锅、专柜供应商商品进货</a:t>
            </a:r>
          </a:p>
          <a:p>
            <a:pPr>
              <a:lnSpc>
                <a:spcPct val="100000"/>
              </a:lnSpc>
            </a:pPr>
            <a:r>
              <a:rPr lang="zh-CN" altLang="en-US" sz="2200" dirty="0">
                <a:ea typeface="隶书" pitchFamily="49" charset="-122"/>
              </a:rPr>
              <a:t>   台账、添加剂领用使用台账，</a:t>
            </a:r>
            <a:r>
              <a:rPr lang="en-US" altLang="zh-CN" sz="2200" dirty="0">
                <a:ea typeface="隶书" pitchFamily="49" charset="-122"/>
              </a:rPr>
              <a:t>5</a:t>
            </a:r>
            <a:r>
              <a:rPr lang="zh-CN" altLang="en-US" sz="2200" dirty="0">
                <a:ea typeface="隶书" pitchFamily="49" charset="-122"/>
              </a:rPr>
              <a:t>个基本台账制度以及</a:t>
            </a:r>
            <a:r>
              <a:rPr lang="en-US" altLang="zh-CN" sz="2200" dirty="0">
                <a:ea typeface="隶书" pitchFamily="49" charset="-122"/>
              </a:rPr>
              <a:t>4</a:t>
            </a:r>
            <a:r>
              <a:rPr lang="zh-CN" altLang="en-US" sz="2200" dirty="0">
                <a:ea typeface="隶书" pitchFamily="49" charset="-122"/>
              </a:rPr>
              <a:t>小时回炉登记记录</a:t>
            </a:r>
          </a:p>
        </p:txBody>
      </p:sp>
      <p:pic>
        <p:nvPicPr>
          <p:cNvPr id="5" name="Picture 8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717627"/>
            <a:ext cx="3024188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生鲜部77"/>
          <p:cNvPicPr>
            <a:picLocks noChangeAspect="1" noChangeArrowheads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9214"/>
            <a:ext cx="3046412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3717627"/>
            <a:ext cx="3131840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279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6420" y="835020"/>
            <a:ext cx="8786060" cy="259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300" b="1" dirty="0"/>
              <a:t>关注点：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垃圾桶是否清洁，并且带盖随时密封，</a:t>
            </a:r>
            <a:r>
              <a:rPr lang="en-US" altLang="zh-CN" sz="2300" dirty="0">
                <a:ea typeface="隶书" pitchFamily="49" charset="-122"/>
              </a:rPr>
              <a:t>8</a:t>
            </a:r>
            <a:r>
              <a:rPr lang="zh-CN" altLang="en-US" sz="2300" dirty="0">
                <a:ea typeface="隶书" pitchFamily="49" charset="-122"/>
              </a:rPr>
              <a:t>分满时须立即倾倒处理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门店无病媒（苍蝇、老鼠、蟑螂）尸体、活体、排泄物等虫害现象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灭蝇灯是否处于正常使用状态，是否有定期清理虫蝇尸体，灭蝇灯</a:t>
            </a:r>
          </a:p>
          <a:p>
            <a:pPr>
              <a:lnSpc>
                <a:spcPct val="150000"/>
              </a:lnSpc>
            </a:pPr>
            <a:r>
              <a:rPr lang="zh-CN" altLang="en-US" sz="2300" dirty="0">
                <a:ea typeface="隶书" pitchFamily="49" charset="-122"/>
              </a:rPr>
              <a:t>   下方不得存放任何物品，以免因灭蝇时产生的碎片污染商品</a:t>
            </a:r>
          </a:p>
        </p:txBody>
      </p:sp>
      <p:pic>
        <p:nvPicPr>
          <p:cNvPr id="5" name="Picture 11" descr="CIMG02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784" y="3717056"/>
            <a:ext cx="4614862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垃圾桶垃圾太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99594"/>
            <a:ext cx="4321175" cy="282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101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1979712" y="3048000"/>
            <a:ext cx="5256213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3600" b="1" kern="10" dirty="0">
                <a:solidFill>
                  <a:srgbClr val="000000"/>
                </a:solidFill>
                <a:latin typeface="隶书"/>
                <a:ea typeface="隶书"/>
              </a:rPr>
              <a:t>消  防  安  全</a:t>
            </a:r>
          </a:p>
        </p:txBody>
      </p:sp>
    </p:spTree>
    <p:extLst>
      <p:ext uri="{BB962C8B-B14F-4D97-AF65-F5344CB8AC3E}">
        <p14:creationId xmlns:p14="http://schemas.microsoft.com/office/powerpoint/2010/main" val="1765122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36512" y="957496"/>
            <a:ext cx="9345507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300" b="1" dirty="0"/>
              <a:t>关注点：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灭火器：每周必须有防损同事检查签字，确认灭火器按规定年检不能</a:t>
            </a:r>
          </a:p>
          <a:p>
            <a:pPr>
              <a:lnSpc>
                <a:spcPct val="100000"/>
              </a:lnSpc>
            </a:pPr>
            <a:r>
              <a:rPr lang="zh-CN" altLang="en-US" sz="2300" dirty="0">
                <a:ea typeface="隶书" pitchFamily="49" charset="-122"/>
              </a:rPr>
              <a:t>   过期（检查瓶身标识有效日期），压力值不得在红色区域内。灭火器</a:t>
            </a:r>
          </a:p>
          <a:p>
            <a:pPr>
              <a:lnSpc>
                <a:spcPct val="100000"/>
              </a:lnSpc>
            </a:pPr>
            <a:r>
              <a:rPr lang="zh-CN" altLang="en-US" sz="2300" dirty="0">
                <a:ea typeface="隶书" pitchFamily="49" charset="-122"/>
              </a:rPr>
              <a:t>   存放处不得放置其他物品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消火栓：水枪、软管、水带、阀门、报警器、等配件完好（参考当店</a:t>
            </a:r>
          </a:p>
          <a:p>
            <a:pPr>
              <a:lnSpc>
                <a:spcPct val="100000"/>
              </a:lnSpc>
            </a:pPr>
            <a:r>
              <a:rPr lang="zh-CN" altLang="en-US" sz="2300" dirty="0">
                <a:ea typeface="隶书" pitchFamily="49" charset="-122"/>
              </a:rPr>
              <a:t>   目前的消防栓配置，部分门店未配置自救式消防软管、远程启泵按钮，</a:t>
            </a:r>
          </a:p>
          <a:p>
            <a:pPr>
              <a:lnSpc>
                <a:spcPct val="100000"/>
              </a:lnSpc>
            </a:pPr>
            <a:r>
              <a:rPr lang="zh-CN" altLang="en-US" sz="2300" dirty="0">
                <a:ea typeface="隶书" pitchFamily="49" charset="-122"/>
              </a:rPr>
              <a:t>   并且消防部门未强制要求安装的，评定为是；有设备损坏，并且有保</a:t>
            </a:r>
          </a:p>
          <a:p>
            <a:pPr>
              <a:lnSpc>
                <a:spcPct val="100000"/>
              </a:lnSpc>
            </a:pPr>
            <a:r>
              <a:rPr lang="zh-CN" altLang="en-US" sz="2300" dirty="0">
                <a:ea typeface="隶书" pitchFamily="49" charset="-122"/>
              </a:rPr>
              <a:t>   修记录及预定完成日期，则评定为是），不得堵塞消防栓</a:t>
            </a:r>
          </a:p>
        </p:txBody>
      </p:sp>
      <p:pic>
        <p:nvPicPr>
          <p:cNvPr id="5" name="Picture 7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863677"/>
            <a:ext cx="324036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61048"/>
            <a:ext cx="2855912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63677"/>
            <a:ext cx="3097212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164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949" y="935980"/>
            <a:ext cx="9050555" cy="295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300" b="1" dirty="0"/>
              <a:t>关注点：</a:t>
            </a:r>
          </a:p>
          <a:p>
            <a:pPr>
              <a:lnSpc>
                <a:spcPct val="35000"/>
              </a:lnSpc>
            </a:pPr>
            <a:endParaRPr lang="zh-CN" altLang="en-US" sz="2300" b="1" dirty="0"/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卖场消火栓上应贴有紧急疏散图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防火卷帘下方有粘贴黄色警示线，黄线区域内不得存放任何物品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全店消防通道、疏散楼梯不得被遮挡、占用、堵塞；安全出口门前</a:t>
            </a:r>
          </a:p>
          <a:p>
            <a:pPr>
              <a:lnSpc>
                <a:spcPct val="100000"/>
              </a:lnSpc>
            </a:pPr>
            <a:r>
              <a:rPr lang="zh-CN" altLang="en-US" sz="2300" dirty="0">
                <a:ea typeface="隶书" pitchFamily="49" charset="-122"/>
              </a:rPr>
              <a:t>   黄色警示线清晰，且无任何物品遮挡，常闭式防火门保持常闭状态，</a:t>
            </a:r>
          </a:p>
          <a:p>
            <a:pPr>
              <a:lnSpc>
                <a:spcPct val="100000"/>
              </a:lnSpc>
            </a:pPr>
            <a:r>
              <a:rPr lang="zh-CN" altLang="en-US" sz="2300" dirty="0">
                <a:ea typeface="隶书" pitchFamily="49" charset="-122"/>
              </a:rPr>
              <a:t>   并不得上锁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店内消防疏散指示标志、安全出口指示标志完好无损，保持常亮，</a:t>
            </a:r>
          </a:p>
          <a:p>
            <a:pPr>
              <a:lnSpc>
                <a:spcPct val="100000"/>
              </a:lnSpc>
            </a:pPr>
            <a:r>
              <a:rPr lang="zh-CN" altLang="en-US" sz="2300" dirty="0">
                <a:ea typeface="隶书" pitchFamily="49" charset="-122"/>
              </a:rPr>
              <a:t>   不得被遮挡，并且指向正确</a:t>
            </a:r>
          </a:p>
        </p:txBody>
      </p:sp>
      <p:pic>
        <p:nvPicPr>
          <p:cNvPr id="5" name="Picture 7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057352"/>
            <a:ext cx="2160588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6" y="4055765"/>
            <a:ext cx="2087562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063702"/>
            <a:ext cx="3023616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4063702"/>
            <a:ext cx="1889125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42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7949" y="927164"/>
            <a:ext cx="9050555" cy="276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300" b="1" dirty="0"/>
              <a:t>关注点：</a:t>
            </a:r>
          </a:p>
          <a:p>
            <a:pPr>
              <a:lnSpc>
                <a:spcPct val="13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卖场与后仓抽查</a:t>
            </a:r>
            <a:r>
              <a:rPr lang="en-US" altLang="zh-CN" sz="2300" dirty="0">
                <a:ea typeface="隶书" pitchFamily="49" charset="-122"/>
              </a:rPr>
              <a:t>5</a:t>
            </a:r>
            <a:r>
              <a:rPr lang="zh-CN" altLang="en-US" sz="2300" dirty="0">
                <a:ea typeface="隶书" pitchFamily="49" charset="-122"/>
              </a:rPr>
              <a:t>名同事（含促销人员），能正确使用灭火设备，加</a:t>
            </a:r>
          </a:p>
          <a:p>
            <a:pPr>
              <a:lnSpc>
                <a:spcPct val="130000"/>
              </a:lnSpc>
            </a:pPr>
            <a:r>
              <a:rPr lang="zh-CN" altLang="en-US" sz="2300" dirty="0">
                <a:ea typeface="隶书" pitchFamily="49" charset="-122"/>
              </a:rPr>
              <a:t>   </a:t>
            </a:r>
            <a:r>
              <a:rPr lang="zh-CN" altLang="en-US" sz="2300" dirty="0" smtClean="0">
                <a:ea typeface="隶书" pitchFamily="49" charset="-122"/>
              </a:rPr>
              <a:t>工处同事</a:t>
            </a:r>
            <a:r>
              <a:rPr lang="zh-CN" altLang="en-US" sz="2300" dirty="0">
                <a:ea typeface="隶书" pitchFamily="49" charset="-122"/>
              </a:rPr>
              <a:t>能正确说出油锅着火的扑灭方法。且被抽查员工能指出临近</a:t>
            </a:r>
          </a:p>
          <a:p>
            <a:pPr>
              <a:lnSpc>
                <a:spcPct val="130000"/>
              </a:lnSpc>
            </a:pPr>
            <a:r>
              <a:rPr lang="zh-CN" altLang="en-US" sz="2300" dirty="0">
                <a:ea typeface="隶书" pitchFamily="49" charset="-122"/>
              </a:rPr>
              <a:t>   位置之紧急出口（即消防门）及消火栓、灭火器的放置位置</a:t>
            </a:r>
          </a:p>
          <a:p>
            <a:pPr>
              <a:lnSpc>
                <a:spcPct val="13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仓库货物距离喷淋头</a:t>
            </a:r>
            <a:r>
              <a:rPr lang="en-US" altLang="zh-CN" sz="2300" dirty="0">
                <a:ea typeface="隶书" pitchFamily="49" charset="-122"/>
              </a:rPr>
              <a:t>50cm</a:t>
            </a:r>
            <a:r>
              <a:rPr lang="zh-CN" altLang="en-US" sz="2300" dirty="0">
                <a:ea typeface="隶书" pitchFamily="49" charset="-122"/>
              </a:rPr>
              <a:t>，距离灯管下方</a:t>
            </a:r>
            <a:r>
              <a:rPr lang="en-US" altLang="zh-CN" sz="2300" dirty="0">
                <a:ea typeface="隶书" pitchFamily="49" charset="-122"/>
              </a:rPr>
              <a:t>50cm</a:t>
            </a:r>
            <a:r>
              <a:rPr lang="zh-CN" altLang="en-US" sz="2300" dirty="0">
                <a:ea typeface="隶书" pitchFamily="49" charset="-122"/>
              </a:rPr>
              <a:t>。如各城市</a:t>
            </a:r>
            <a:r>
              <a:rPr lang="zh-CN" altLang="en-US" sz="2300" dirty="0" smtClean="0">
                <a:ea typeface="隶书" pitchFamily="49" charset="-122"/>
              </a:rPr>
              <a:t>消防课长</a:t>
            </a:r>
            <a:endParaRPr lang="en-US" altLang="zh-CN" sz="2300" dirty="0" smtClean="0">
              <a:ea typeface="隶书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300" dirty="0" smtClean="0">
                <a:ea typeface="隶书" pitchFamily="49" charset="-122"/>
              </a:rPr>
              <a:t>   </a:t>
            </a:r>
            <a:r>
              <a:rPr lang="zh-CN" altLang="en-US" sz="2300" dirty="0">
                <a:ea typeface="隶书" pitchFamily="49" charset="-122"/>
              </a:rPr>
              <a:t>有特别要求可按其要求执行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17627"/>
            <a:ext cx="2736328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 descr="20120206(00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17032"/>
            <a:ext cx="28082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 descr="conew_dsc023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717627"/>
            <a:ext cx="3672408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052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36512" y="944861"/>
            <a:ext cx="9173986" cy="27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300" b="1" dirty="0"/>
              <a:t>关注点：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配电房</a:t>
            </a:r>
            <a:r>
              <a:rPr lang="en-US" altLang="zh-CN" sz="2300" dirty="0">
                <a:ea typeface="隶书" pitchFamily="49" charset="-122"/>
              </a:rPr>
              <a:t>/</a:t>
            </a:r>
            <a:r>
              <a:rPr lang="zh-CN" altLang="en-US" sz="2300" dirty="0">
                <a:ea typeface="隶书" pitchFamily="49" charset="-122"/>
              </a:rPr>
              <a:t>空调机房</a:t>
            </a:r>
            <a:r>
              <a:rPr lang="en-US" altLang="zh-CN" sz="2300" dirty="0">
                <a:ea typeface="隶书" pitchFamily="49" charset="-122"/>
              </a:rPr>
              <a:t>/</a:t>
            </a:r>
            <a:r>
              <a:rPr lang="zh-CN" altLang="en-US" sz="2300" dirty="0">
                <a:ea typeface="隶书" pitchFamily="49" charset="-122"/>
              </a:rPr>
              <a:t>排烟机房</a:t>
            </a:r>
            <a:r>
              <a:rPr lang="en-US" altLang="zh-CN" sz="2300" dirty="0">
                <a:ea typeface="隶书" pitchFamily="49" charset="-122"/>
              </a:rPr>
              <a:t>/</a:t>
            </a:r>
            <a:r>
              <a:rPr lang="zh-CN" altLang="en-US" sz="2300" dirty="0">
                <a:ea typeface="隶书" pitchFamily="49" charset="-122"/>
              </a:rPr>
              <a:t>发电机房</a:t>
            </a:r>
            <a:r>
              <a:rPr lang="en-US" altLang="zh-CN" sz="2300" dirty="0">
                <a:ea typeface="隶书" pitchFamily="49" charset="-122"/>
              </a:rPr>
              <a:t>/</a:t>
            </a:r>
            <a:r>
              <a:rPr lang="zh-CN" altLang="en-US" sz="2300" dirty="0">
                <a:ea typeface="隶书" pitchFamily="49" charset="-122"/>
              </a:rPr>
              <a:t>锅炉房</a:t>
            </a:r>
            <a:r>
              <a:rPr lang="en-US" altLang="zh-CN" sz="2300" dirty="0">
                <a:ea typeface="隶书" pitchFamily="49" charset="-122"/>
              </a:rPr>
              <a:t>/</a:t>
            </a:r>
            <a:r>
              <a:rPr lang="zh-CN" altLang="en-US" sz="2300" dirty="0">
                <a:ea typeface="隶书" pitchFamily="49" charset="-122"/>
              </a:rPr>
              <a:t>消防水泵房</a:t>
            </a:r>
            <a:r>
              <a:rPr lang="en-US" altLang="zh-CN" sz="2300" dirty="0">
                <a:ea typeface="隶书" pitchFamily="49" charset="-122"/>
              </a:rPr>
              <a:t>/</a:t>
            </a:r>
            <a:r>
              <a:rPr lang="zh-CN" altLang="en-US" sz="2300" dirty="0">
                <a:ea typeface="隶书" pitchFamily="49" charset="-122"/>
              </a:rPr>
              <a:t>喷淋房，是</a:t>
            </a:r>
          </a:p>
          <a:p>
            <a:pPr>
              <a:lnSpc>
                <a:spcPct val="110000"/>
              </a:lnSpc>
            </a:pPr>
            <a:r>
              <a:rPr lang="zh-CN" altLang="en-US" sz="2300" dirty="0">
                <a:ea typeface="隶书" pitchFamily="49" charset="-122"/>
              </a:rPr>
              <a:t>   否无存放易燃、可燃物品及杂物，且通道畅通，冻库</a:t>
            </a:r>
            <a:r>
              <a:rPr lang="en-US" altLang="zh-CN" sz="2300" dirty="0">
                <a:ea typeface="隶书" pitchFamily="49" charset="-122"/>
              </a:rPr>
              <a:t>/</a:t>
            </a:r>
            <a:r>
              <a:rPr lang="zh-CN" altLang="en-US" sz="2300" dirty="0">
                <a:ea typeface="隶书" pitchFamily="49" charset="-122"/>
              </a:rPr>
              <a:t>保鲜库</a:t>
            </a:r>
            <a:r>
              <a:rPr lang="en-US" altLang="zh-CN" sz="2300" dirty="0">
                <a:ea typeface="隶书" pitchFamily="49" charset="-122"/>
              </a:rPr>
              <a:t>/</a:t>
            </a:r>
            <a:r>
              <a:rPr lang="zh-CN" altLang="en-US" sz="2300" dirty="0">
                <a:ea typeface="隶书" pitchFamily="49" charset="-122"/>
              </a:rPr>
              <a:t>制冰机</a:t>
            </a:r>
          </a:p>
          <a:p>
            <a:pPr>
              <a:lnSpc>
                <a:spcPct val="110000"/>
              </a:lnSpc>
            </a:pPr>
            <a:r>
              <a:rPr lang="zh-CN" altLang="en-US" sz="2300" dirty="0">
                <a:ea typeface="隶书" pitchFamily="49" charset="-122"/>
              </a:rPr>
              <a:t>   上方不得存放杂物、易燃物品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消防蓄水池水位是否位于警戒线内，末端水位压力值是否在规定范围</a:t>
            </a:r>
          </a:p>
          <a:p>
            <a:pPr>
              <a:lnSpc>
                <a:spcPct val="110000"/>
              </a:lnSpc>
            </a:pPr>
            <a:r>
              <a:rPr lang="zh-CN" altLang="en-US" sz="2300" dirty="0">
                <a:ea typeface="隶书" pitchFamily="49" charset="-122"/>
              </a:rPr>
              <a:t>   内，是否每月有检查，防损人员每月度有检查签字记录（如由物业管</a:t>
            </a:r>
          </a:p>
          <a:p>
            <a:pPr>
              <a:lnSpc>
                <a:spcPct val="110000"/>
              </a:lnSpc>
            </a:pPr>
            <a:r>
              <a:rPr lang="zh-CN" altLang="en-US" sz="2300" dirty="0">
                <a:ea typeface="隶书" pitchFamily="49" charset="-122"/>
              </a:rPr>
              <a:t>   理门店必需要求物业方配合检查）</a:t>
            </a:r>
          </a:p>
        </p:txBody>
      </p:sp>
      <p:pic>
        <p:nvPicPr>
          <p:cNvPr id="5" name="Picture 1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345" y="3711277"/>
            <a:ext cx="264477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6" descr="机房内杂物堆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17627"/>
            <a:ext cx="34607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3714452"/>
            <a:ext cx="3024336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889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4628728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zh-CN" sz="4400" b="1" dirty="0">
                <a:solidFill>
                  <a:srgbClr val="002060"/>
                </a:solidFill>
              </a:rPr>
              <a:t> </a:t>
            </a:r>
            <a:r>
              <a:rPr lang="en-US" altLang="zh-CN" sz="4400" b="1" dirty="0" smtClean="0">
                <a:solidFill>
                  <a:srgbClr val="002060"/>
                </a:solidFill>
              </a:rPr>
              <a:t>                        -------</a:t>
            </a:r>
            <a:r>
              <a:rPr lang="zh-CN" altLang="en-US" sz="4400" b="1" dirty="0" smtClean="0">
                <a:solidFill>
                  <a:srgbClr val="002060"/>
                </a:solidFill>
              </a:rPr>
              <a:t>营运部</a:t>
            </a:r>
            <a:endParaRPr lang="zh-CN" altLang="en-US" sz="4400" b="1" dirty="0">
              <a:solidFill>
                <a:srgbClr val="00206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 rot="20866825">
            <a:off x="1257529" y="2417461"/>
            <a:ext cx="715162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营运标准评估课件</a:t>
            </a:r>
            <a:endParaRPr lang="zh-CN" alt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0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835696" y="3048000"/>
            <a:ext cx="5256213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3600" b="1" kern="10" dirty="0">
                <a:solidFill>
                  <a:srgbClr val="000000"/>
                </a:solidFill>
                <a:latin typeface="隶书"/>
                <a:ea typeface="隶书"/>
              </a:rPr>
              <a:t>仓  库  管  理</a:t>
            </a:r>
          </a:p>
        </p:txBody>
      </p:sp>
    </p:spTree>
    <p:extLst>
      <p:ext uri="{BB962C8B-B14F-4D97-AF65-F5344CB8AC3E}">
        <p14:creationId xmlns:p14="http://schemas.microsoft.com/office/powerpoint/2010/main" val="3840700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474" y="980728"/>
            <a:ext cx="9390062" cy="1663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300" b="1" dirty="0"/>
              <a:t>关注点：</a:t>
            </a:r>
          </a:p>
          <a:p>
            <a:pPr>
              <a:lnSpc>
                <a:spcPct val="70000"/>
              </a:lnSpc>
            </a:pPr>
            <a:endParaRPr lang="zh-CN" altLang="en-US" sz="2300" b="1" dirty="0"/>
          </a:p>
          <a:p>
            <a:pPr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仓库商品分类存放，标识清晰（口诀：易看、易懂、易取、易拿），</a:t>
            </a:r>
          </a:p>
          <a:p>
            <a:r>
              <a:rPr lang="zh-CN" altLang="en-US" sz="2300" dirty="0">
                <a:ea typeface="隶书" pitchFamily="49" charset="-122"/>
              </a:rPr>
              <a:t>   如：商品区、赠品区、物料区、报损区、临保区、孤儿回收区等包</a:t>
            </a:r>
          </a:p>
          <a:p>
            <a:r>
              <a:rPr lang="zh-CN" altLang="en-US" sz="2300" dirty="0">
                <a:ea typeface="隶书" pitchFamily="49" charset="-122"/>
              </a:rPr>
              <a:t>   括但不限于上述</a:t>
            </a:r>
          </a:p>
        </p:txBody>
      </p:sp>
      <p:pic>
        <p:nvPicPr>
          <p:cNvPr id="3" name="Picture 8" descr="conew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13819"/>
            <a:ext cx="3254375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conew_p2080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12976"/>
            <a:ext cx="3024336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onew_sl7089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622" y="3212976"/>
            <a:ext cx="2754882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792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2051720" y="3048000"/>
            <a:ext cx="5256213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3600" b="1" kern="10" dirty="0">
                <a:solidFill>
                  <a:srgbClr val="000000"/>
                </a:solidFill>
                <a:latin typeface="隶书"/>
                <a:ea typeface="隶书"/>
              </a:rPr>
              <a:t>质  量  管  理</a:t>
            </a:r>
          </a:p>
        </p:txBody>
      </p:sp>
    </p:spTree>
    <p:extLst>
      <p:ext uri="{BB962C8B-B14F-4D97-AF65-F5344CB8AC3E}">
        <p14:creationId xmlns:p14="http://schemas.microsoft.com/office/powerpoint/2010/main" val="3174648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-36512" y="915665"/>
            <a:ext cx="9081012" cy="226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300" b="1" dirty="0"/>
              <a:t>关注点：</a:t>
            </a:r>
          </a:p>
          <a:p>
            <a:pPr>
              <a:lnSpc>
                <a:spcPct val="40000"/>
              </a:lnSpc>
            </a:pPr>
            <a:endParaRPr lang="zh-CN" altLang="en-US" sz="2300" b="1" dirty="0"/>
          </a:p>
          <a:p>
            <a:pPr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检查加工熟食陈列销售区商品品质：色泽新鲜、无发黑、变味等品质</a:t>
            </a:r>
          </a:p>
          <a:p>
            <a:r>
              <a:rPr lang="zh-CN" altLang="en-US" sz="2300" dirty="0">
                <a:ea typeface="隶书" pitchFamily="49" charset="-122"/>
              </a:rPr>
              <a:t>   不佳现象</a:t>
            </a:r>
          </a:p>
          <a:p>
            <a:pPr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检查加工烘焙陈列销售区中非冷藏存放的蛋糕类商品（如：枣泥、虎</a:t>
            </a:r>
          </a:p>
          <a:p>
            <a:r>
              <a:rPr lang="zh-CN" altLang="en-US" sz="2300" dirty="0">
                <a:ea typeface="隶书" pitchFamily="49" charset="-122"/>
              </a:rPr>
              <a:t>   皮、雪芳等），开包检查，保质期截止日前一天的商品是否有拉丝、</a:t>
            </a:r>
          </a:p>
          <a:p>
            <a:r>
              <a:rPr lang="zh-CN" altLang="en-US" sz="2300" dirty="0">
                <a:ea typeface="隶书" pitchFamily="49" charset="-122"/>
              </a:rPr>
              <a:t>   粘连、霉点（注：被开包检查的商品填写报损单）</a:t>
            </a:r>
          </a:p>
        </p:txBody>
      </p:sp>
      <p:pic>
        <p:nvPicPr>
          <p:cNvPr id="3" name="Picture 7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0" y="4005981"/>
            <a:ext cx="3172728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05981"/>
            <a:ext cx="2880345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05064"/>
            <a:ext cx="2956815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09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36512" y="913631"/>
            <a:ext cx="9230091" cy="230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300" b="1" dirty="0"/>
              <a:t>关注点：</a:t>
            </a:r>
          </a:p>
          <a:p>
            <a:pPr>
              <a:lnSpc>
                <a:spcPct val="50000"/>
              </a:lnSpc>
            </a:pPr>
            <a:endParaRPr lang="zh-CN" altLang="en-US" sz="2300" b="1" dirty="0"/>
          </a:p>
          <a:p>
            <a:pPr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抽查水果：以下品质应及时下架</a:t>
            </a:r>
            <a:r>
              <a:rPr lang="en-US" altLang="zh-CN" sz="2300" dirty="0">
                <a:ea typeface="隶书" pitchFamily="49" charset="-122"/>
              </a:rPr>
              <a:t>--</a:t>
            </a:r>
            <a:r>
              <a:rPr lang="zh-CN" altLang="en-US" sz="2300" dirty="0">
                <a:ea typeface="隶书" pitchFamily="49" charset="-122"/>
              </a:rPr>
              <a:t>山竹：由软变硬，叶子鲜绿变黄斑</a:t>
            </a:r>
          </a:p>
          <a:p>
            <a:r>
              <a:rPr lang="zh-CN" altLang="en-US" sz="2300" dirty="0">
                <a:ea typeface="隶书" pitchFamily="49" charset="-122"/>
              </a:rPr>
              <a:t>   变黑，表皮由光亮纯黑色变褐色   荔枝</a:t>
            </a:r>
            <a:r>
              <a:rPr lang="en-US" altLang="zh-CN" sz="2300" dirty="0">
                <a:ea typeface="隶书" pitchFamily="49" charset="-122"/>
              </a:rPr>
              <a:t>--</a:t>
            </a:r>
            <a:r>
              <a:rPr lang="zh-CN" altLang="en-US" sz="2300" dirty="0">
                <a:ea typeface="隶书" pitchFamily="49" charset="-122"/>
              </a:rPr>
              <a:t>爆裂、出水、色泽变黑、发</a:t>
            </a:r>
          </a:p>
          <a:p>
            <a:r>
              <a:rPr lang="zh-CN" altLang="en-US" sz="2300" dirty="0">
                <a:ea typeface="隶书" pitchFamily="49" charset="-122"/>
              </a:rPr>
              <a:t>   霉出现异味  木瓜</a:t>
            </a:r>
            <a:r>
              <a:rPr lang="en-US" altLang="zh-CN" sz="2300" dirty="0">
                <a:ea typeface="隶书" pitchFamily="49" charset="-122"/>
              </a:rPr>
              <a:t>--</a:t>
            </a:r>
            <a:r>
              <a:rPr lang="zh-CN" altLang="en-US" sz="2300" dirty="0">
                <a:ea typeface="隶书" pitchFamily="49" charset="-122"/>
              </a:rPr>
              <a:t>发软、过熟、压伤、萎缩    芒果</a:t>
            </a:r>
            <a:r>
              <a:rPr lang="en-US" altLang="zh-CN" sz="2300" dirty="0">
                <a:ea typeface="隶书" pitchFamily="49" charset="-122"/>
              </a:rPr>
              <a:t>-</a:t>
            </a:r>
            <a:r>
              <a:rPr lang="zh-CN" altLang="en-US" sz="2300" dirty="0">
                <a:ea typeface="隶书" pitchFamily="49" charset="-122"/>
              </a:rPr>
              <a:t>发软、过熟、压</a:t>
            </a:r>
          </a:p>
          <a:p>
            <a:r>
              <a:rPr lang="zh-CN" altLang="en-US" sz="2300" dirty="0">
                <a:ea typeface="隶书" pitchFamily="49" charset="-122"/>
              </a:rPr>
              <a:t>   伤、萎缩、表皮有黑圆点、腐烂，香蕉</a:t>
            </a:r>
            <a:r>
              <a:rPr lang="en-US" altLang="zh-CN" sz="2300" dirty="0">
                <a:ea typeface="隶书" pitchFamily="49" charset="-122"/>
              </a:rPr>
              <a:t>--</a:t>
            </a:r>
            <a:r>
              <a:rPr lang="zh-CN" altLang="en-US" sz="2300" dirty="0">
                <a:ea typeface="隶书" pitchFamily="49" charset="-122"/>
              </a:rPr>
              <a:t>表皮变黑、果肉呈极度柔软、</a:t>
            </a:r>
          </a:p>
          <a:p>
            <a:r>
              <a:rPr lang="zh-CN" altLang="en-US" sz="2300" dirty="0">
                <a:ea typeface="隶书" pitchFamily="49" charset="-122"/>
              </a:rPr>
              <a:t>   压伤、瘀伤、萎缩干水、柄腐烂（不限于以上商品）</a:t>
            </a:r>
          </a:p>
        </p:txBody>
      </p:sp>
      <p:pic>
        <p:nvPicPr>
          <p:cNvPr id="3" name="Picture 7" descr="conew_水果保鲜库鼠害严重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809131"/>
            <a:ext cx="3168352" cy="271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conew_dsc023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09132"/>
            <a:ext cx="3405064" cy="271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onew_img_43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09132"/>
            <a:ext cx="2520280" cy="271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583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36512" y="976238"/>
            <a:ext cx="9114675" cy="302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zh-CN" altLang="en-US" sz="2300" b="1" dirty="0"/>
              <a:t>关注点：</a:t>
            </a:r>
          </a:p>
          <a:p>
            <a:pPr>
              <a:lnSpc>
                <a:spcPct val="95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抽查生鲜台面三个叶菜类蔬菜，必需无残次、无脏损、无腐烂等品</a:t>
            </a:r>
          </a:p>
          <a:p>
            <a:pPr>
              <a:lnSpc>
                <a:spcPct val="95000"/>
              </a:lnSpc>
            </a:pPr>
            <a:r>
              <a:rPr lang="zh-CN" altLang="en-US" sz="2300" dirty="0">
                <a:ea typeface="隶书" pitchFamily="49" charset="-122"/>
              </a:rPr>
              <a:t>   质严重下降现象（如：叶片泛黄、焦黄、叶面褐斑、根茎顶部烂心、</a:t>
            </a:r>
          </a:p>
          <a:p>
            <a:pPr>
              <a:lnSpc>
                <a:spcPct val="95000"/>
              </a:lnSpc>
            </a:pPr>
            <a:r>
              <a:rPr lang="zh-CN" altLang="en-US" sz="2300" dirty="0">
                <a:ea typeface="隶书" pitchFamily="49" charset="-122"/>
              </a:rPr>
              <a:t>   叶内腐烂）</a:t>
            </a:r>
          </a:p>
          <a:p>
            <a:pPr>
              <a:lnSpc>
                <a:spcPct val="95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抽查生鲜台面三个根茎类蔬菜，必需无残次、无脏损、无腐烂等品质</a:t>
            </a:r>
          </a:p>
          <a:p>
            <a:pPr>
              <a:lnSpc>
                <a:spcPct val="95000"/>
              </a:lnSpc>
            </a:pPr>
            <a:r>
              <a:rPr lang="zh-CN" altLang="en-US" sz="2300" dirty="0">
                <a:ea typeface="隶书" pitchFamily="49" charset="-122"/>
              </a:rPr>
              <a:t>   严重下降现象（如：西兰花</a:t>
            </a:r>
            <a:r>
              <a:rPr lang="en-US" altLang="zh-CN" sz="2300" dirty="0">
                <a:ea typeface="隶书" pitchFamily="49" charset="-122"/>
              </a:rPr>
              <a:t>--</a:t>
            </a:r>
            <a:r>
              <a:rPr lang="zh-CN" altLang="en-US" sz="2300" dirty="0">
                <a:ea typeface="隶书" pitchFamily="49" charset="-122"/>
              </a:rPr>
              <a:t>颜色变黄、压伤严重、开花、梗过长、</a:t>
            </a:r>
          </a:p>
          <a:p>
            <a:pPr>
              <a:lnSpc>
                <a:spcPct val="95000"/>
              </a:lnSpc>
            </a:pPr>
            <a:r>
              <a:rPr lang="zh-CN" altLang="en-US" sz="2300" dirty="0">
                <a:ea typeface="隶书" pitchFamily="49" charset="-122"/>
              </a:rPr>
              <a:t>   腐烂，白蘑菇</a:t>
            </a:r>
            <a:r>
              <a:rPr lang="en-US" altLang="zh-CN" sz="2300" dirty="0">
                <a:ea typeface="隶书" pitchFamily="49" charset="-122"/>
              </a:rPr>
              <a:t>--</a:t>
            </a:r>
            <a:r>
              <a:rPr lang="zh-CN" altLang="en-US" sz="2300" dirty="0">
                <a:ea typeface="隶书" pitchFamily="49" charset="-122"/>
              </a:rPr>
              <a:t>颜色变黑、菇形不完整，西红柿</a:t>
            </a:r>
            <a:r>
              <a:rPr lang="en-US" altLang="zh-CN" sz="2300" dirty="0">
                <a:ea typeface="隶书" pitchFamily="49" charset="-122"/>
              </a:rPr>
              <a:t>--</a:t>
            </a:r>
            <a:r>
              <a:rPr lang="zh-CN" altLang="en-US" sz="2300" dirty="0">
                <a:ea typeface="隶书" pitchFamily="49" charset="-122"/>
              </a:rPr>
              <a:t>极度柔软、腐烂、发</a:t>
            </a:r>
          </a:p>
          <a:p>
            <a:pPr>
              <a:lnSpc>
                <a:spcPct val="95000"/>
              </a:lnSpc>
            </a:pPr>
            <a:r>
              <a:rPr lang="zh-CN" altLang="en-US" sz="2300" dirty="0">
                <a:ea typeface="隶书" pitchFamily="49" charset="-122"/>
              </a:rPr>
              <a:t>   霉、失水皱皮、大面积外皮破损，茄子</a:t>
            </a:r>
            <a:r>
              <a:rPr lang="en-US" altLang="zh-CN" sz="2300" dirty="0">
                <a:ea typeface="隶书" pitchFamily="49" charset="-122"/>
              </a:rPr>
              <a:t>--</a:t>
            </a:r>
            <a:r>
              <a:rPr lang="zh-CN" altLang="en-US" sz="2300" dirty="0">
                <a:ea typeface="隶书" pitchFamily="49" charset="-122"/>
              </a:rPr>
              <a:t>外皮破损、花皮严重、失水</a:t>
            </a:r>
          </a:p>
          <a:p>
            <a:pPr>
              <a:lnSpc>
                <a:spcPct val="95000"/>
              </a:lnSpc>
            </a:pPr>
            <a:r>
              <a:rPr lang="zh-CN" altLang="en-US" sz="2300" dirty="0">
                <a:ea typeface="隶书" pitchFamily="49" charset="-122"/>
              </a:rPr>
              <a:t>   皱皮、瓜柄脱落、表皮呈现褐斑</a:t>
            </a:r>
          </a:p>
        </p:txBody>
      </p:sp>
      <p:pic>
        <p:nvPicPr>
          <p:cNvPr id="3" name="Picture 7" descr="DSC03455_副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325" y="4149725"/>
            <a:ext cx="2934819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DSC03410_副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656" y="4149080"/>
            <a:ext cx="3203848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DSC03422_副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4149725"/>
            <a:ext cx="2952328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231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2252" y="944861"/>
            <a:ext cx="9198031" cy="258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200" b="1" dirty="0"/>
              <a:t>关注点：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zh-CN" altLang="en-US" sz="2200" dirty="0">
                <a:ea typeface="隶书" pitchFamily="49" charset="-122"/>
              </a:rPr>
              <a:t>抽查水产课活鲜，鱼缸内无翻肚鱼</a:t>
            </a:r>
            <a:r>
              <a:rPr lang="en-US" altLang="zh-CN" sz="2200" dirty="0">
                <a:ea typeface="隶书" pitchFamily="49" charset="-122"/>
              </a:rPr>
              <a:t>(</a:t>
            </a:r>
            <a:r>
              <a:rPr lang="zh-CN" altLang="en-US" sz="2200" dirty="0">
                <a:ea typeface="隶书" pitchFamily="49" charset="-122"/>
              </a:rPr>
              <a:t>除正常情况外：例如鲢鱼）、托盘</a:t>
            </a:r>
          </a:p>
          <a:p>
            <a:pPr>
              <a:lnSpc>
                <a:spcPct val="110000"/>
              </a:lnSpc>
            </a:pPr>
            <a:r>
              <a:rPr lang="zh-CN" altLang="en-US" sz="2200" dirty="0">
                <a:ea typeface="隶书" pitchFamily="49" charset="-122"/>
              </a:rPr>
              <a:t>   内新鲜贝类未发现死亡现象，如：触摸后“不会闭壳或已开启不合”</a:t>
            </a:r>
            <a:r>
              <a:rPr lang="en-US" altLang="zh-CN" sz="2200" dirty="0">
                <a:ea typeface="隶书" pitchFamily="49" charset="-122"/>
              </a:rPr>
              <a:t>---</a:t>
            </a:r>
            <a:r>
              <a:rPr lang="zh-CN" altLang="en-US" sz="2200" dirty="0">
                <a:ea typeface="隶书" pitchFamily="49" charset="-122"/>
              </a:rPr>
              <a:t>检</a:t>
            </a:r>
          </a:p>
          <a:p>
            <a:pPr>
              <a:lnSpc>
                <a:spcPct val="110000"/>
              </a:lnSpc>
            </a:pPr>
            <a:r>
              <a:rPr lang="zh-CN" altLang="en-US" sz="2200" dirty="0">
                <a:ea typeface="隶书" pitchFamily="49" charset="-122"/>
              </a:rPr>
              <a:t>   查时每个陈列托盘内不能超过</a:t>
            </a:r>
            <a:r>
              <a:rPr lang="en-US" altLang="zh-CN" sz="2200" dirty="0">
                <a:ea typeface="隶书" pitchFamily="49" charset="-122"/>
              </a:rPr>
              <a:t>3</a:t>
            </a:r>
            <a:r>
              <a:rPr lang="zh-CN" altLang="en-US" sz="2200" dirty="0">
                <a:ea typeface="隶书" pitchFamily="49" charset="-122"/>
              </a:rPr>
              <a:t>颗死亡（暂定）</a:t>
            </a:r>
            <a:r>
              <a:rPr lang="en-US" altLang="zh-CN" sz="2200" dirty="0">
                <a:ea typeface="隶书" pitchFamily="49" charset="-122"/>
              </a:rPr>
              <a:t>--  </a:t>
            </a:r>
            <a:r>
              <a:rPr lang="zh-CN" altLang="en-US" sz="2200" dirty="0">
                <a:ea typeface="隶书" pitchFamily="49" charset="-122"/>
              </a:rPr>
              <a:t>一个大的贝类陈列盘</a:t>
            </a:r>
          </a:p>
          <a:p>
            <a:pPr>
              <a:lnSpc>
                <a:spcPct val="110000"/>
              </a:lnSpc>
            </a:pPr>
            <a:r>
              <a:rPr lang="zh-CN" altLang="en-US" sz="2200" dirty="0">
                <a:ea typeface="隶书" pitchFamily="49" charset="-122"/>
              </a:rPr>
              <a:t>   可视为</a:t>
            </a:r>
            <a:r>
              <a:rPr lang="en-US" altLang="zh-CN" sz="2200" dirty="0">
                <a:ea typeface="隶书" pitchFamily="49" charset="-122"/>
              </a:rPr>
              <a:t>2</a:t>
            </a:r>
            <a:r>
              <a:rPr lang="zh-CN" altLang="en-US" sz="2200" dirty="0">
                <a:ea typeface="隶书" pitchFamily="49" charset="-122"/>
              </a:rPr>
              <a:t>个标准托盘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zh-CN" altLang="en-US" sz="2200" dirty="0">
                <a:ea typeface="隶书" pitchFamily="49" charset="-122"/>
              </a:rPr>
              <a:t>抽查水产类冰鲜鱼，未出现下列现象：腮内灰褐色、灰绿色、刺激性异</a:t>
            </a:r>
          </a:p>
          <a:p>
            <a:pPr>
              <a:lnSpc>
                <a:spcPct val="110000"/>
              </a:lnSpc>
            </a:pPr>
            <a:r>
              <a:rPr lang="zh-CN" altLang="en-US" sz="2200" dirty="0">
                <a:ea typeface="隶书" pitchFamily="49" charset="-122"/>
              </a:rPr>
              <a:t>   味或恶臭，鱼鳞脱落、鱼肉脱骨、鱼眼严重混浊或内凹</a:t>
            </a:r>
          </a:p>
        </p:txBody>
      </p:sp>
      <p:pic>
        <p:nvPicPr>
          <p:cNvPr id="3" name="Picture 7" descr="conew_规范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79540"/>
            <a:ext cx="2808312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585" y="3792240"/>
            <a:ext cx="3181919" cy="28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DSC009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3779540"/>
            <a:ext cx="3082777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631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5496" y="938014"/>
            <a:ext cx="9050555" cy="233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300" b="1" dirty="0"/>
              <a:t>关注点：</a:t>
            </a:r>
          </a:p>
          <a:p>
            <a:pPr>
              <a:lnSpc>
                <a:spcPct val="60000"/>
              </a:lnSpc>
            </a:pPr>
            <a:endParaRPr lang="zh-CN" altLang="en-US" sz="2300" b="1" dirty="0"/>
          </a:p>
          <a:p>
            <a:pPr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冰鲜台上的鱼类商品，应置于冰墙内保鲜，以碎冰覆盖</a:t>
            </a:r>
            <a:r>
              <a:rPr lang="en-US" altLang="zh-CN" sz="2300" dirty="0">
                <a:ea typeface="隶书" pitchFamily="49" charset="-122"/>
              </a:rPr>
              <a:t>2/3</a:t>
            </a:r>
            <a:r>
              <a:rPr lang="zh-CN" altLang="en-US" sz="2300" dirty="0">
                <a:ea typeface="隶书" pitchFamily="49" charset="-122"/>
              </a:rPr>
              <a:t>的鱼身为</a:t>
            </a:r>
          </a:p>
          <a:p>
            <a:r>
              <a:rPr lang="zh-CN" altLang="en-US" sz="2300" dirty="0">
                <a:ea typeface="隶书" pitchFamily="49" charset="-122"/>
              </a:rPr>
              <a:t>   准，只能露出鱼头</a:t>
            </a:r>
          </a:p>
          <a:p>
            <a:pPr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抽查生鲜：蟹、蟳：以下品质应及时下架</a:t>
            </a:r>
            <a:r>
              <a:rPr lang="en-US" altLang="zh-CN" sz="2300" dirty="0">
                <a:ea typeface="隶书" pitchFamily="49" charset="-122"/>
              </a:rPr>
              <a:t>-</a:t>
            </a:r>
            <a:r>
              <a:rPr lang="zh-CN" altLang="en-US" sz="2300" dirty="0">
                <a:ea typeface="隶书" pitchFamily="49" charset="-122"/>
              </a:rPr>
              <a:t>腹部呈半透明，腹脐两侧</a:t>
            </a:r>
          </a:p>
          <a:p>
            <a:r>
              <a:rPr lang="zh-CN" altLang="en-US" sz="2300" dirty="0">
                <a:ea typeface="隶书" pitchFamily="49" charset="-122"/>
              </a:rPr>
              <a:t>   纹路不明显，背壳与腹脐连接处扁平，蟹体较轻，蟹脚较软，张直，</a:t>
            </a:r>
          </a:p>
          <a:p>
            <a:r>
              <a:rPr lang="zh-CN" altLang="en-US" sz="2300" dirty="0">
                <a:ea typeface="隶书" pitchFamily="49" charset="-122"/>
              </a:rPr>
              <a:t>   腹部较软，或死亡</a:t>
            </a:r>
          </a:p>
        </p:txBody>
      </p:sp>
      <p:pic>
        <p:nvPicPr>
          <p:cNvPr id="3" name="Picture 7" descr="conew_规范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4005263"/>
            <a:ext cx="302433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12489"/>
            <a:ext cx="313184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onew_dsc015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05263"/>
            <a:ext cx="3024335" cy="243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427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36512" y="942082"/>
            <a:ext cx="9383713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300" b="1" dirty="0"/>
              <a:t>关注点：</a:t>
            </a:r>
          </a:p>
          <a:p>
            <a:pPr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猪肉商品品质新鲜，以下品质应及时下架</a:t>
            </a:r>
            <a:r>
              <a:rPr lang="en-US" altLang="zh-CN" sz="2300" dirty="0">
                <a:ea typeface="隶书" pitchFamily="49" charset="-122"/>
              </a:rPr>
              <a:t>--</a:t>
            </a:r>
            <a:r>
              <a:rPr lang="zh-CN" altLang="en-US" sz="2300" dirty="0">
                <a:ea typeface="隶书" pitchFamily="49" charset="-122"/>
              </a:rPr>
              <a:t>用指触</a:t>
            </a:r>
            <a:r>
              <a:rPr lang="en-US" altLang="zh-CN" sz="2300" dirty="0">
                <a:ea typeface="隶书" pitchFamily="49" charset="-122"/>
              </a:rPr>
              <a:t>-</a:t>
            </a:r>
            <a:r>
              <a:rPr lang="zh-CN" altLang="en-US" sz="2300" dirty="0">
                <a:ea typeface="隶书" pitchFamily="49" charset="-122"/>
              </a:rPr>
              <a:t>肉质僵硬无弹性、</a:t>
            </a:r>
          </a:p>
          <a:p>
            <a:r>
              <a:rPr lang="zh-CN" altLang="en-US" sz="2300" dirty="0">
                <a:ea typeface="隶书" pitchFamily="49" charset="-122"/>
              </a:rPr>
              <a:t>   以指按下无法立即复原，用鼻闻</a:t>
            </a:r>
            <a:r>
              <a:rPr lang="en-US" altLang="zh-CN" sz="2300" dirty="0">
                <a:ea typeface="隶书" pitchFamily="49" charset="-122"/>
              </a:rPr>
              <a:t>-</a:t>
            </a:r>
            <a:r>
              <a:rPr lang="zh-CN" altLang="en-US" sz="2300" dirty="0">
                <a:ea typeface="隶书" pitchFamily="49" charset="-122"/>
              </a:rPr>
              <a:t>发出酸霉味，用眼看</a:t>
            </a:r>
            <a:r>
              <a:rPr lang="en-US" altLang="zh-CN" sz="2300" dirty="0">
                <a:ea typeface="隶书" pitchFamily="49" charset="-122"/>
              </a:rPr>
              <a:t>-</a:t>
            </a:r>
            <a:r>
              <a:rPr lang="zh-CN" altLang="en-US" sz="2300" dirty="0">
                <a:ea typeface="隶书" pitchFamily="49" charset="-122"/>
              </a:rPr>
              <a:t>色泽暗灰色淡</a:t>
            </a:r>
          </a:p>
          <a:p>
            <a:r>
              <a:rPr lang="zh-CN" altLang="en-US" sz="2300" dirty="0">
                <a:ea typeface="隶书" pitchFamily="49" charset="-122"/>
              </a:rPr>
              <a:t>   绿色，血水流出</a:t>
            </a:r>
          </a:p>
          <a:p>
            <a:pPr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肉类商品的分割禽类，应置于冰墙内保鲜 ，以下品质应及时下架</a:t>
            </a:r>
            <a:r>
              <a:rPr lang="en-US" altLang="zh-CN" sz="2300" dirty="0">
                <a:ea typeface="隶书" pitchFamily="49" charset="-122"/>
              </a:rPr>
              <a:t>-</a:t>
            </a:r>
            <a:r>
              <a:rPr lang="zh-CN" altLang="en-US" sz="2300" dirty="0">
                <a:ea typeface="隶书" pitchFamily="49" charset="-122"/>
              </a:rPr>
              <a:t>表</a:t>
            </a:r>
          </a:p>
          <a:p>
            <a:r>
              <a:rPr lang="zh-CN" altLang="en-US" sz="2300" dirty="0">
                <a:ea typeface="隶书" pitchFamily="49" charset="-122"/>
              </a:rPr>
              <a:t>   皮变干，变涩，泛绿水</a:t>
            </a:r>
          </a:p>
        </p:txBody>
      </p:sp>
      <p:pic>
        <p:nvPicPr>
          <p:cNvPr id="3" name="Picture 7" descr="图片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1" y="3632200"/>
            <a:ext cx="3087390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3632200"/>
            <a:ext cx="293846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 descr="图片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30613"/>
            <a:ext cx="3059832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722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36512" y="993993"/>
            <a:ext cx="9655175" cy="206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300" b="1" dirty="0"/>
              <a:t>关注点：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服装部质量检查：模特无破损、穿着整齐、有价签提示</a:t>
            </a:r>
            <a:r>
              <a:rPr lang="en-US" altLang="zh-CN" sz="2300" dirty="0">
                <a:ea typeface="隶书" pitchFamily="49" charset="-122"/>
              </a:rPr>
              <a:t>(</a:t>
            </a:r>
            <a:r>
              <a:rPr lang="zh-CN" altLang="en-US" sz="2300" dirty="0">
                <a:ea typeface="隶书" pitchFamily="49" charset="-122"/>
              </a:rPr>
              <a:t>检查</a:t>
            </a:r>
            <a:r>
              <a:rPr lang="en-US" altLang="zh-CN" sz="2300" dirty="0">
                <a:ea typeface="隶书" pitchFamily="49" charset="-122"/>
              </a:rPr>
              <a:t>3</a:t>
            </a:r>
            <a:r>
              <a:rPr lang="zh-CN" altLang="en-US" sz="2300" dirty="0">
                <a:ea typeface="隶书" pitchFamily="49" charset="-122"/>
              </a:rPr>
              <a:t>处模特：</a:t>
            </a:r>
          </a:p>
          <a:p>
            <a:pPr>
              <a:lnSpc>
                <a:spcPct val="150000"/>
              </a:lnSpc>
            </a:pPr>
            <a:r>
              <a:rPr lang="zh-CN" altLang="en-US" sz="2300" dirty="0">
                <a:ea typeface="隶书" pitchFamily="49" charset="-122"/>
              </a:rPr>
              <a:t>   模特底盘摆放整齐，假发佩戴端正，服装、配饰按要求穿着、摆放）</a:t>
            </a:r>
          </a:p>
          <a:p>
            <a:pPr>
              <a:lnSpc>
                <a:spcPct val="150000"/>
              </a:lnSpc>
            </a:pPr>
            <a:r>
              <a:rPr lang="zh-CN" altLang="en-US" sz="2300" dirty="0">
                <a:ea typeface="隶书" pitchFamily="49" charset="-122"/>
              </a:rPr>
              <a:t>   陈列商品无破损、无污渍，无褶痕；</a:t>
            </a:r>
            <a:r>
              <a:rPr lang="en-US" altLang="zh-CN" sz="2300" dirty="0">
                <a:ea typeface="隶书" pitchFamily="49" charset="-122"/>
              </a:rPr>
              <a:t>---</a:t>
            </a:r>
            <a:r>
              <a:rPr lang="zh-CN" altLang="en-US" sz="2300" dirty="0">
                <a:ea typeface="隶书" pitchFamily="49" charset="-122"/>
              </a:rPr>
              <a:t>上衣、裤子各检查</a:t>
            </a:r>
            <a:r>
              <a:rPr lang="en-US" altLang="zh-CN" sz="2300" dirty="0">
                <a:ea typeface="隶书" pitchFamily="49" charset="-122"/>
              </a:rPr>
              <a:t>5</a:t>
            </a:r>
            <a:r>
              <a:rPr lang="zh-CN" altLang="en-US" sz="2300" dirty="0">
                <a:ea typeface="隶书" pitchFamily="49" charset="-122"/>
              </a:rPr>
              <a:t>件（条）</a:t>
            </a:r>
          </a:p>
        </p:txBody>
      </p:sp>
      <p:pic>
        <p:nvPicPr>
          <p:cNvPr id="3" name="Picture 8" descr="鞋内衬清洁较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98489"/>
            <a:ext cx="3541712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60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DSC015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96902"/>
            <a:ext cx="5544616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10"/>
          <p:cNvSpPr>
            <a:spLocks noChangeArrowheads="1"/>
          </p:cNvSpPr>
          <p:nvPr/>
        </p:nvSpPr>
        <p:spPr bwMode="auto">
          <a:xfrm>
            <a:off x="1639888" y="4437063"/>
            <a:ext cx="1728787" cy="10080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zh-CN" altLang="en-US"/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6486574" y="3645024"/>
            <a:ext cx="1728788" cy="1008063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456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b="1" i="1" dirty="0" smtClean="0">
                <a:solidFill>
                  <a:srgbClr val="C00000"/>
                </a:solidFill>
                <a:latin typeface="DFKai-SB" pitchFamily="65" charset="-120"/>
                <a:ea typeface="DFKai-SB" pitchFamily="65" charset="-120"/>
              </a:rPr>
              <a:t>评估目的：</a:t>
            </a:r>
            <a:endParaRPr lang="zh-CN" altLang="en-US" sz="4000" b="1" i="1" dirty="0">
              <a:solidFill>
                <a:srgbClr val="C000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4848" y="2071389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通过对门店商品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食品安全、消防安全、仓库管理、质量管理、清洁卫生、服务与人员五个类别共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</a:rPr>
              <a:t>50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个项目的检查为基础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六个方面的营运</a:t>
            </a:r>
            <a:r>
              <a:rPr lang="zh-CN" altLang="en-US" sz="3600" b="1" dirty="0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标准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评估，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再辅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以重点确定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的食品安全、卖场管理及后场管理三个类别共</a:t>
            </a:r>
            <a:r>
              <a:rPr lang="en-US" altLang="zh-CN" b="1" dirty="0">
                <a:latin typeface="楷体_GB2312" pitchFamily="49" charset="-122"/>
                <a:ea typeface="楷体_GB2312" pitchFamily="49" charset="-122"/>
              </a:rPr>
              <a:t>20</a:t>
            </a:r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个项特别项目，从八个方面的全方位地对门店营运标准进行综合评估，促进门店的总体购物环境、食品及消防安全、顾客满意度得到更有效提升，狠抓经营基础风险项目，更大程度为营销做好服务和基础性保障工作。</a:t>
            </a:r>
            <a:r>
              <a:rPr lang="en-US" alt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2959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5496" y="914648"/>
            <a:ext cx="9148338" cy="27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300" b="1" dirty="0"/>
              <a:t>关注点：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服装部质量检查：男装、女装、童装、睡衣上架的商品，必须整烫 ，</a:t>
            </a:r>
          </a:p>
          <a:p>
            <a:pPr>
              <a:lnSpc>
                <a:spcPct val="110000"/>
              </a:lnSpc>
            </a:pPr>
            <a:r>
              <a:rPr lang="zh-CN" altLang="en-US" sz="2300" dirty="0">
                <a:ea typeface="隶书" pitchFamily="49" charset="-122"/>
              </a:rPr>
              <a:t> （各抽查</a:t>
            </a:r>
            <a:r>
              <a:rPr lang="en-US" altLang="zh-CN" sz="2300" dirty="0">
                <a:ea typeface="隶书" pitchFamily="49" charset="-122"/>
              </a:rPr>
              <a:t>2</a:t>
            </a:r>
            <a:r>
              <a:rPr lang="zh-CN" altLang="en-US" sz="2300" dirty="0">
                <a:ea typeface="隶书" pitchFamily="49" charset="-122"/>
              </a:rPr>
              <a:t>个品项）且不能出现：</a:t>
            </a:r>
          </a:p>
          <a:p>
            <a:pPr>
              <a:lnSpc>
                <a:spcPct val="110000"/>
              </a:lnSpc>
            </a:pPr>
            <a:r>
              <a:rPr lang="zh-CN" altLang="en-US" sz="2300" dirty="0">
                <a:ea typeface="隶书" pitchFamily="49" charset="-122"/>
              </a:rPr>
              <a:t>   烫焦变色</a:t>
            </a:r>
            <a:r>
              <a:rPr lang="en-US" altLang="zh-CN" sz="2300" dirty="0">
                <a:ea typeface="隶书" pitchFamily="49" charset="-122"/>
              </a:rPr>
              <a:t>——</a:t>
            </a:r>
            <a:r>
              <a:rPr lang="zh-CN" altLang="en-US" sz="2300" dirty="0">
                <a:ea typeface="隶书" pitchFamily="49" charset="-122"/>
              </a:rPr>
              <a:t>烫斗温度太高，使织物烫焦变色（特别是化纤织物） </a:t>
            </a:r>
          </a:p>
          <a:p>
            <a:pPr>
              <a:lnSpc>
                <a:spcPct val="110000"/>
              </a:lnSpc>
            </a:pPr>
            <a:r>
              <a:rPr lang="zh-CN" altLang="en-US" sz="2300" dirty="0">
                <a:ea typeface="隶书" pitchFamily="49" charset="-122"/>
              </a:rPr>
              <a:t>   极光</a:t>
            </a:r>
            <a:r>
              <a:rPr lang="en-US" altLang="zh-CN" sz="2300" dirty="0">
                <a:ea typeface="隶书" pitchFamily="49" charset="-122"/>
              </a:rPr>
              <a:t>——</a:t>
            </a:r>
            <a:r>
              <a:rPr lang="zh-CN" altLang="en-US" sz="2300" dirty="0">
                <a:ea typeface="隶书" pitchFamily="49" charset="-122"/>
              </a:rPr>
              <a:t>没有使用蒸气熨烫，用电熨斗没有垫水布造成局部发亮。 </a:t>
            </a:r>
          </a:p>
          <a:p>
            <a:pPr>
              <a:lnSpc>
                <a:spcPct val="110000"/>
              </a:lnSpc>
            </a:pPr>
            <a:r>
              <a:rPr lang="zh-CN" altLang="en-US" sz="2300" dirty="0">
                <a:ea typeface="隶书" pitchFamily="49" charset="-122"/>
              </a:rPr>
              <a:t>   死迹</a:t>
            </a:r>
            <a:r>
              <a:rPr lang="en-US" altLang="zh-CN" sz="2300" dirty="0">
                <a:ea typeface="隶书" pitchFamily="49" charset="-122"/>
              </a:rPr>
              <a:t>——</a:t>
            </a:r>
            <a:r>
              <a:rPr lang="zh-CN" altLang="en-US" sz="2300" dirty="0">
                <a:ea typeface="隶书" pitchFamily="49" charset="-122"/>
              </a:rPr>
              <a:t>烫面没有摸平，烫出不可回复的折迹。 </a:t>
            </a:r>
          </a:p>
          <a:p>
            <a:pPr>
              <a:lnSpc>
                <a:spcPct val="110000"/>
              </a:lnSpc>
            </a:pPr>
            <a:r>
              <a:rPr lang="zh-CN" altLang="en-US" sz="2300" dirty="0">
                <a:ea typeface="隶书" pitchFamily="49" charset="-122"/>
              </a:rPr>
              <a:t>   漏烫</a:t>
            </a:r>
            <a:r>
              <a:rPr lang="en-US" altLang="zh-CN" sz="2300" dirty="0">
                <a:ea typeface="隶书" pitchFamily="49" charset="-122"/>
              </a:rPr>
              <a:t>——</a:t>
            </a:r>
            <a:r>
              <a:rPr lang="zh-CN" altLang="en-US" sz="2300" dirty="0">
                <a:ea typeface="隶书" pitchFamily="49" charset="-122"/>
              </a:rPr>
              <a:t>工作马虎，大面积没有过烫。 </a:t>
            </a:r>
          </a:p>
        </p:txBody>
      </p:sp>
      <p:pic>
        <p:nvPicPr>
          <p:cNvPr id="3" name="Picture 7" descr="大部分衣服未整烫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12" y="3624263"/>
            <a:ext cx="31003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60C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未剪线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3645619"/>
            <a:ext cx="330832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未整烫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45619"/>
            <a:ext cx="27209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60C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4953000" y="4365625"/>
            <a:ext cx="1295400" cy="1223963"/>
            <a:chOff x="2666" y="2841"/>
            <a:chExt cx="816" cy="771"/>
          </a:xfrm>
        </p:grpSpPr>
        <p:sp>
          <p:nvSpPr>
            <p:cNvPr id="7" name="Line 13"/>
            <p:cNvSpPr>
              <a:spLocks noChangeShapeType="1"/>
            </p:cNvSpPr>
            <p:nvPr/>
          </p:nvSpPr>
          <p:spPr bwMode="auto">
            <a:xfrm flipH="1">
              <a:off x="2666" y="2841"/>
              <a:ext cx="725" cy="77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8" name="Line 14"/>
            <p:cNvSpPr>
              <a:spLocks noChangeShapeType="1"/>
            </p:cNvSpPr>
            <p:nvPr/>
          </p:nvSpPr>
          <p:spPr bwMode="auto">
            <a:xfrm>
              <a:off x="2666" y="2886"/>
              <a:ext cx="816" cy="72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7689850" y="4221163"/>
            <a:ext cx="1295400" cy="1223962"/>
            <a:chOff x="2666" y="2841"/>
            <a:chExt cx="816" cy="771"/>
          </a:xfrm>
        </p:grpSpPr>
        <p:sp>
          <p:nvSpPr>
            <p:cNvPr id="10" name="Line 19"/>
            <p:cNvSpPr>
              <a:spLocks noChangeShapeType="1"/>
            </p:cNvSpPr>
            <p:nvPr/>
          </p:nvSpPr>
          <p:spPr bwMode="auto">
            <a:xfrm flipH="1">
              <a:off x="2666" y="2841"/>
              <a:ext cx="725" cy="77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11" name="Line 20"/>
            <p:cNvSpPr>
              <a:spLocks noChangeShapeType="1"/>
            </p:cNvSpPr>
            <p:nvPr/>
          </p:nvSpPr>
          <p:spPr bwMode="auto">
            <a:xfrm>
              <a:off x="2666" y="2886"/>
              <a:ext cx="816" cy="72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</p:grpSp>
      <p:sp>
        <p:nvSpPr>
          <p:cNvPr id="12" name="Oval 21"/>
          <p:cNvSpPr>
            <a:spLocks noChangeArrowheads="1"/>
          </p:cNvSpPr>
          <p:nvPr/>
        </p:nvSpPr>
        <p:spPr bwMode="auto">
          <a:xfrm>
            <a:off x="1547664" y="4833144"/>
            <a:ext cx="1728787" cy="10080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95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36512" y="980728"/>
            <a:ext cx="878926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300" b="1" dirty="0"/>
              <a:t>关注点：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2300" dirty="0" smtClean="0">
                <a:ea typeface="隶书" pitchFamily="49" charset="-122"/>
              </a:rPr>
              <a:t>食品部</a:t>
            </a:r>
            <a:r>
              <a:rPr lang="zh-CN" altLang="en-US" sz="2300" dirty="0">
                <a:ea typeface="隶书" pitchFamily="49" charset="-122"/>
              </a:rPr>
              <a:t>：包装商品抽查</a:t>
            </a:r>
            <a:r>
              <a:rPr lang="en-US" altLang="zh-CN" sz="2300" dirty="0">
                <a:ea typeface="隶书" pitchFamily="49" charset="-122"/>
              </a:rPr>
              <a:t>10</a:t>
            </a:r>
            <a:r>
              <a:rPr lang="zh-CN" altLang="en-US" sz="2300" dirty="0">
                <a:ea typeface="隶书" pitchFamily="49" charset="-122"/>
              </a:rPr>
              <a:t>个品项：无破损、瘪罐、渗漏、生锈、</a:t>
            </a:r>
          </a:p>
          <a:p>
            <a:pPr>
              <a:lnSpc>
                <a:spcPct val="150000"/>
              </a:lnSpc>
            </a:pPr>
            <a:r>
              <a:rPr lang="zh-CN" altLang="en-US" sz="2300" dirty="0">
                <a:ea typeface="隶书" pitchFamily="49" charset="-122"/>
              </a:rPr>
              <a:t>   污染、破包（重点查：蜜饯袋装</a:t>
            </a:r>
            <a:r>
              <a:rPr lang="en-US" altLang="zh-CN" sz="2300" dirty="0">
                <a:ea typeface="隶书" pitchFamily="49" charset="-122"/>
              </a:rPr>
              <a:t>2</a:t>
            </a:r>
            <a:r>
              <a:rPr lang="zh-CN" altLang="en-US" sz="2300" dirty="0">
                <a:ea typeface="隶书" pitchFamily="49" charset="-122"/>
              </a:rPr>
              <a:t>个，罐装食品</a:t>
            </a:r>
            <a:r>
              <a:rPr lang="en-US" altLang="zh-CN" sz="2300" dirty="0">
                <a:ea typeface="隶书" pitchFamily="49" charset="-122"/>
              </a:rPr>
              <a:t>2</a:t>
            </a:r>
            <a:r>
              <a:rPr lang="zh-CN" altLang="en-US" sz="2300" dirty="0">
                <a:ea typeface="隶书" pitchFamily="49" charset="-122"/>
              </a:rPr>
              <a:t>个、袋装调料酱</a:t>
            </a:r>
          </a:p>
          <a:p>
            <a:pPr>
              <a:lnSpc>
                <a:spcPct val="150000"/>
              </a:lnSpc>
            </a:pPr>
            <a:r>
              <a:rPr lang="zh-CN" altLang="en-US" sz="2300" dirty="0">
                <a:ea typeface="隶书" pitchFamily="49" charset="-122"/>
              </a:rPr>
              <a:t>   油、醋</a:t>
            </a:r>
            <a:r>
              <a:rPr lang="en-US" altLang="zh-CN" sz="2300" dirty="0">
                <a:ea typeface="隶书" pitchFamily="49" charset="-122"/>
              </a:rPr>
              <a:t>2</a:t>
            </a:r>
            <a:r>
              <a:rPr lang="zh-CN" altLang="en-US" sz="2300" dirty="0">
                <a:ea typeface="隶书" pitchFamily="49" charset="-122"/>
              </a:rPr>
              <a:t>个、袋装牛奶、豆浆各</a:t>
            </a:r>
            <a:r>
              <a:rPr lang="en-US" altLang="zh-CN" sz="2300" dirty="0">
                <a:ea typeface="隶书" pitchFamily="49" charset="-122"/>
              </a:rPr>
              <a:t>2</a:t>
            </a:r>
            <a:r>
              <a:rPr lang="zh-CN" altLang="en-US" sz="2300" dirty="0">
                <a:ea typeface="隶书" pitchFamily="49" charset="-122"/>
              </a:rPr>
              <a:t>个）</a:t>
            </a:r>
          </a:p>
        </p:txBody>
      </p:sp>
      <p:pic>
        <p:nvPicPr>
          <p:cNvPr id="3" name="Picture 7" descr="IMG_20120201_1340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03" y="2998489"/>
            <a:ext cx="4814827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DSC028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2998489"/>
            <a:ext cx="4355976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449053" y="4076700"/>
            <a:ext cx="1343360" cy="1223963"/>
            <a:chOff x="2666" y="2841"/>
            <a:chExt cx="816" cy="771"/>
          </a:xfrm>
        </p:grpSpPr>
        <p:sp>
          <p:nvSpPr>
            <p:cNvPr id="6" name="Line 13"/>
            <p:cNvSpPr>
              <a:spLocks noChangeShapeType="1"/>
            </p:cNvSpPr>
            <p:nvPr/>
          </p:nvSpPr>
          <p:spPr bwMode="auto">
            <a:xfrm flipH="1">
              <a:off x="2666" y="2841"/>
              <a:ext cx="725" cy="77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7" name="Line 14"/>
            <p:cNvSpPr>
              <a:spLocks noChangeShapeType="1"/>
            </p:cNvSpPr>
            <p:nvPr/>
          </p:nvSpPr>
          <p:spPr bwMode="auto">
            <a:xfrm>
              <a:off x="2666" y="2886"/>
              <a:ext cx="816" cy="72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</p:grpSp>
      <p:sp>
        <p:nvSpPr>
          <p:cNvPr id="8" name="Oval 18"/>
          <p:cNvSpPr>
            <a:spLocks noChangeArrowheads="1"/>
          </p:cNvSpPr>
          <p:nvPr/>
        </p:nvSpPr>
        <p:spPr bwMode="auto">
          <a:xfrm>
            <a:off x="6473319" y="4652963"/>
            <a:ext cx="1792794" cy="10080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232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1763688" y="2796897"/>
            <a:ext cx="5256213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000000"/>
                </a:solidFill>
                <a:latin typeface="隶书"/>
                <a:ea typeface="隶书"/>
              </a:rPr>
              <a:t>清  洁  卫  生</a:t>
            </a:r>
          </a:p>
        </p:txBody>
      </p:sp>
    </p:spTree>
    <p:extLst>
      <p:ext uri="{BB962C8B-B14F-4D97-AF65-F5344CB8AC3E}">
        <p14:creationId xmlns:p14="http://schemas.microsoft.com/office/powerpoint/2010/main" val="3080776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5496" y="836712"/>
            <a:ext cx="9375965" cy="259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300" b="1" dirty="0"/>
              <a:t>关注点：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后场、加工间是否清洁（包含工作区域、冷冻冷藏库存区域）无油渍、</a:t>
            </a:r>
          </a:p>
          <a:p>
            <a:pPr>
              <a:lnSpc>
                <a:spcPct val="150000"/>
              </a:lnSpc>
            </a:pPr>
            <a:r>
              <a:rPr lang="zh-CN" altLang="en-US" sz="2300" dirty="0">
                <a:ea typeface="隶书" pitchFamily="49" charset="-122"/>
              </a:rPr>
              <a:t>   无原物料、肉屑掉落地面。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后场主通道地面整洁无杂物、无积水，无乱堆乱放保持整洁有序（含</a:t>
            </a:r>
          </a:p>
          <a:p>
            <a:pPr>
              <a:lnSpc>
                <a:spcPct val="150000"/>
              </a:lnSpc>
            </a:pPr>
            <a:r>
              <a:rPr lang="zh-CN" altLang="en-US" sz="2300" dirty="0">
                <a:ea typeface="隶书" pitchFamily="49" charset="-122"/>
              </a:rPr>
              <a:t>   卡板、各种工具车的摆放）</a:t>
            </a:r>
          </a:p>
        </p:txBody>
      </p:sp>
      <p:pic>
        <p:nvPicPr>
          <p:cNvPr id="3" name="Picture 19" descr="conew_dsc015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749675"/>
            <a:ext cx="3096344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3717032"/>
            <a:ext cx="2915816" cy="273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17032"/>
            <a:ext cx="3140249" cy="273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4737100" y="4540250"/>
            <a:ext cx="1295400" cy="1223963"/>
            <a:chOff x="2666" y="2841"/>
            <a:chExt cx="816" cy="771"/>
          </a:xfrm>
        </p:grpSpPr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H="1">
              <a:off x="2666" y="2841"/>
              <a:ext cx="725" cy="77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2666" y="2886"/>
              <a:ext cx="816" cy="72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</p:grp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992188" y="4611688"/>
            <a:ext cx="1295400" cy="1223962"/>
            <a:chOff x="2666" y="2841"/>
            <a:chExt cx="816" cy="771"/>
          </a:xfrm>
        </p:grpSpPr>
        <p:sp>
          <p:nvSpPr>
            <p:cNvPr id="10" name="Line 14"/>
            <p:cNvSpPr>
              <a:spLocks noChangeShapeType="1"/>
            </p:cNvSpPr>
            <p:nvPr/>
          </p:nvSpPr>
          <p:spPr bwMode="auto">
            <a:xfrm flipH="1">
              <a:off x="2666" y="2841"/>
              <a:ext cx="725" cy="77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2666" y="2886"/>
              <a:ext cx="816" cy="72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</p:grp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7761288" y="4611688"/>
            <a:ext cx="1295400" cy="1223962"/>
            <a:chOff x="2666" y="2841"/>
            <a:chExt cx="816" cy="771"/>
          </a:xfrm>
        </p:grpSpPr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H="1">
              <a:off x="2666" y="2841"/>
              <a:ext cx="725" cy="77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2666" y="2886"/>
              <a:ext cx="816" cy="72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89728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5496" y="886892"/>
            <a:ext cx="9172383" cy="24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300" b="1" dirty="0"/>
              <a:t>关注点：</a:t>
            </a:r>
          </a:p>
          <a:p>
            <a:pPr>
              <a:lnSpc>
                <a:spcPct val="60000"/>
              </a:lnSpc>
            </a:pPr>
            <a:endParaRPr lang="zh-CN" altLang="en-US" sz="2300" b="1" dirty="0"/>
          </a:p>
          <a:p>
            <a:pPr>
              <a:lnSpc>
                <a:spcPct val="13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营业区域（除水产区外）地面干净 没有明显水渍（</a:t>
            </a:r>
            <a:r>
              <a:rPr lang="en-US" altLang="zh-CN" sz="2300" dirty="0">
                <a:ea typeface="隶书" pitchFamily="49" charset="-122"/>
              </a:rPr>
              <a:t>A4</a:t>
            </a:r>
            <a:r>
              <a:rPr lang="zh-CN" altLang="en-US" sz="2300" dirty="0">
                <a:ea typeface="隶书" pitchFamily="49" charset="-122"/>
              </a:rPr>
              <a:t>纸面积的水）、</a:t>
            </a:r>
          </a:p>
          <a:p>
            <a:pPr>
              <a:lnSpc>
                <a:spcPct val="130000"/>
              </a:lnSpc>
            </a:pPr>
            <a:r>
              <a:rPr lang="zh-CN" altLang="en-US" sz="2300" dirty="0">
                <a:ea typeface="隶书" pitchFamily="49" charset="-122"/>
              </a:rPr>
              <a:t>   污渍、包装袋、垃圾等；地面不干净则再观察该区域（暂定方圆</a:t>
            </a:r>
            <a:r>
              <a:rPr lang="en-US" altLang="zh-CN" sz="2300" dirty="0">
                <a:ea typeface="隶书" pitchFamily="49" charset="-122"/>
              </a:rPr>
              <a:t>5</a:t>
            </a:r>
            <a:r>
              <a:rPr lang="zh-CN" altLang="en-US" sz="2300" dirty="0">
                <a:ea typeface="隶书" pitchFamily="49" charset="-122"/>
              </a:rPr>
              <a:t>米</a:t>
            </a:r>
          </a:p>
          <a:p>
            <a:pPr>
              <a:lnSpc>
                <a:spcPct val="130000"/>
              </a:lnSpc>
            </a:pPr>
            <a:r>
              <a:rPr lang="zh-CN" altLang="en-US" sz="2300" dirty="0">
                <a:ea typeface="隶书" pitchFamily="49" charset="-122"/>
              </a:rPr>
              <a:t>   内），是否有人正在打扫且已打扫完成至少</a:t>
            </a:r>
            <a:r>
              <a:rPr lang="en-US" altLang="zh-CN" sz="2300" dirty="0">
                <a:ea typeface="隶书" pitchFamily="49" charset="-122"/>
              </a:rPr>
              <a:t>1/3</a:t>
            </a:r>
            <a:r>
              <a:rPr lang="zh-CN" altLang="en-US" sz="2300" dirty="0">
                <a:ea typeface="隶书" pitchFamily="49" charset="-122"/>
              </a:rPr>
              <a:t>，如果是，则不扣分。</a:t>
            </a:r>
          </a:p>
          <a:p>
            <a:pPr>
              <a:lnSpc>
                <a:spcPct val="13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货架及陈列商品无肉眼可见之污渍、灰尘、蜘蛛网</a:t>
            </a:r>
          </a:p>
        </p:txBody>
      </p:sp>
      <p:pic>
        <p:nvPicPr>
          <p:cNvPr id="3" name="Picture 8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39" y="3880569"/>
            <a:ext cx="3134145" cy="26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SL7085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825" y="3880569"/>
            <a:ext cx="2835679" cy="26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5" y="3878982"/>
            <a:ext cx="3024187" cy="264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574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36512" y="908720"/>
            <a:ext cx="9369553" cy="271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300" b="1" dirty="0"/>
              <a:t>关注点：</a:t>
            </a:r>
          </a:p>
          <a:p>
            <a:pPr>
              <a:lnSpc>
                <a:spcPct val="13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水产区应始终保持干燥清洁的地面为目标，高峰期时仅微潮湿，且没</a:t>
            </a:r>
          </a:p>
          <a:p>
            <a:pPr>
              <a:lnSpc>
                <a:spcPct val="130000"/>
              </a:lnSpc>
            </a:pPr>
            <a:r>
              <a:rPr lang="zh-CN" altLang="en-US" sz="2300" dirty="0">
                <a:ea typeface="隶书" pitchFamily="49" charset="-122"/>
              </a:rPr>
              <a:t>   有明显“滩水”（暂定</a:t>
            </a:r>
            <a:r>
              <a:rPr lang="en-US" altLang="zh-CN" sz="2300" dirty="0">
                <a:ea typeface="隶书" pitchFamily="49" charset="-122"/>
              </a:rPr>
              <a:t>A3</a:t>
            </a:r>
            <a:r>
              <a:rPr lang="zh-CN" altLang="en-US" sz="2300" dirty="0">
                <a:ea typeface="隶书" pitchFamily="49" charset="-122"/>
              </a:rPr>
              <a:t>纸面积的水，如该区域有保洁人员正在用洗地</a:t>
            </a:r>
          </a:p>
          <a:p>
            <a:pPr>
              <a:lnSpc>
                <a:spcPct val="130000"/>
              </a:lnSpc>
            </a:pPr>
            <a:r>
              <a:rPr lang="zh-CN" altLang="en-US" sz="2300" dirty="0">
                <a:ea typeface="隶书" pitchFamily="49" charset="-122"/>
              </a:rPr>
              <a:t>   机、或地刮刀清洁则评分为是）</a:t>
            </a:r>
          </a:p>
          <a:p>
            <a:pPr>
              <a:lnSpc>
                <a:spcPct val="13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卖场水沟底部干净少垃圾、无异味、沟盖板正面干净无污垢、隔栅处</a:t>
            </a:r>
          </a:p>
          <a:p>
            <a:pPr>
              <a:lnSpc>
                <a:spcPct val="130000"/>
              </a:lnSpc>
            </a:pPr>
            <a:r>
              <a:rPr lang="zh-CN" altLang="en-US" sz="2300" dirty="0">
                <a:ea typeface="隶书" pitchFamily="49" charset="-122"/>
              </a:rPr>
              <a:t>   无杂物</a:t>
            </a:r>
          </a:p>
        </p:txBody>
      </p:sp>
      <p:pic>
        <p:nvPicPr>
          <p:cNvPr id="3" name="Picture 7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59931"/>
            <a:ext cx="3096344" cy="26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64" y="3859931"/>
            <a:ext cx="2998788" cy="26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56756"/>
            <a:ext cx="3059832" cy="266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154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5496" y="955242"/>
            <a:ext cx="8786060" cy="225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300" b="1" dirty="0"/>
              <a:t>关注点：</a:t>
            </a:r>
          </a:p>
          <a:p>
            <a:pPr>
              <a:lnSpc>
                <a:spcPct val="13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外场无明显垃圾、杂物、车辆摆放整齐有序，出入口地面整洁无垃</a:t>
            </a:r>
          </a:p>
          <a:p>
            <a:pPr>
              <a:lnSpc>
                <a:spcPct val="130000"/>
              </a:lnSpc>
            </a:pPr>
            <a:r>
              <a:rPr lang="zh-CN" altLang="en-US" sz="2300" dirty="0">
                <a:ea typeface="隶书" pitchFamily="49" charset="-122"/>
              </a:rPr>
              <a:t>   圾、无纸屑；沉沙垫无杂物、无口香糖</a:t>
            </a:r>
          </a:p>
          <a:p>
            <a:pPr>
              <a:lnSpc>
                <a:spcPct val="13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电梯两侧玻璃整洁明亮、扶手无灰尘、边角无污垢；楼梯地面边角</a:t>
            </a:r>
          </a:p>
          <a:p>
            <a:pPr>
              <a:lnSpc>
                <a:spcPct val="130000"/>
              </a:lnSpc>
            </a:pPr>
            <a:r>
              <a:rPr lang="zh-CN" altLang="en-US" sz="2300" dirty="0">
                <a:ea typeface="隶书" pitchFamily="49" charset="-122"/>
              </a:rPr>
              <a:t>   整洁无垃圾、无污渍</a:t>
            </a:r>
          </a:p>
        </p:txBody>
      </p:sp>
      <p:pic>
        <p:nvPicPr>
          <p:cNvPr id="3" name="Picture 7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3177307"/>
            <a:ext cx="3384375" cy="334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22327"/>
            <a:ext cx="3096344" cy="337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96927"/>
            <a:ext cx="2591544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4427984" y="4292600"/>
            <a:ext cx="1295400" cy="1223963"/>
            <a:chOff x="2666" y="2841"/>
            <a:chExt cx="816" cy="771"/>
          </a:xfrm>
        </p:grpSpPr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H="1">
              <a:off x="2666" y="2841"/>
              <a:ext cx="725" cy="77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2666" y="2886"/>
              <a:ext cx="816" cy="72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</p:grp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827584" y="4365625"/>
            <a:ext cx="1295400" cy="1223963"/>
            <a:chOff x="2666" y="2841"/>
            <a:chExt cx="816" cy="771"/>
          </a:xfrm>
        </p:grpSpPr>
        <p:sp>
          <p:nvSpPr>
            <p:cNvPr id="10" name="Line 14"/>
            <p:cNvSpPr>
              <a:spLocks noChangeShapeType="1"/>
            </p:cNvSpPr>
            <p:nvPr/>
          </p:nvSpPr>
          <p:spPr bwMode="auto">
            <a:xfrm flipH="1">
              <a:off x="2666" y="2841"/>
              <a:ext cx="725" cy="77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2666" y="2886"/>
              <a:ext cx="816" cy="72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</p:grpSp>
      <p:grpSp>
        <p:nvGrpSpPr>
          <p:cNvPr id="12" name="Group 16"/>
          <p:cNvGrpSpPr>
            <a:grpSpLocks/>
          </p:cNvGrpSpPr>
          <p:nvPr/>
        </p:nvGrpSpPr>
        <p:grpSpPr bwMode="auto">
          <a:xfrm>
            <a:off x="7668344" y="4365625"/>
            <a:ext cx="1295400" cy="1223963"/>
            <a:chOff x="2666" y="2841"/>
            <a:chExt cx="816" cy="771"/>
          </a:xfrm>
        </p:grpSpPr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H="1">
              <a:off x="2666" y="2841"/>
              <a:ext cx="725" cy="77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2666" y="2886"/>
              <a:ext cx="816" cy="72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29712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36512" y="968946"/>
            <a:ext cx="9081012" cy="225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300" b="1" dirty="0"/>
              <a:t>关注点：</a:t>
            </a:r>
          </a:p>
          <a:p>
            <a:pPr>
              <a:lnSpc>
                <a:spcPct val="13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前台区域是否清洁卫生（包括收银台、服务台、寄包柜等），停放区</a:t>
            </a:r>
          </a:p>
          <a:p>
            <a:pPr>
              <a:lnSpc>
                <a:spcPct val="130000"/>
              </a:lnSpc>
            </a:pPr>
            <a:r>
              <a:rPr lang="zh-CN" altLang="en-US" sz="2300" dirty="0">
                <a:ea typeface="隶书" pitchFamily="49" charset="-122"/>
              </a:rPr>
              <a:t>   的购物车、购物篮无明显污迹，购物车车轮灵活、无杂物缠绕，购物</a:t>
            </a:r>
          </a:p>
          <a:p>
            <a:pPr>
              <a:lnSpc>
                <a:spcPct val="130000"/>
              </a:lnSpc>
            </a:pPr>
            <a:r>
              <a:rPr lang="zh-CN" altLang="en-US" sz="2300" dirty="0">
                <a:ea typeface="隶书" pitchFamily="49" charset="-122"/>
              </a:rPr>
              <a:t>   篮无破损（无明显污迹：目测购物车、篮停放区，灵活：推</a:t>
            </a:r>
            <a:r>
              <a:rPr lang="en-US" altLang="zh-CN" sz="2300" dirty="0">
                <a:ea typeface="隶书" pitchFamily="49" charset="-122"/>
              </a:rPr>
              <a:t>5</a:t>
            </a:r>
            <a:r>
              <a:rPr lang="zh-CN" altLang="en-US" sz="2300" dirty="0">
                <a:ea typeface="隶书" pitchFamily="49" charset="-122"/>
              </a:rPr>
              <a:t>辆，破</a:t>
            </a:r>
          </a:p>
          <a:p>
            <a:pPr>
              <a:lnSpc>
                <a:spcPct val="130000"/>
              </a:lnSpc>
            </a:pPr>
            <a:r>
              <a:rPr lang="zh-CN" altLang="en-US" sz="2300" dirty="0">
                <a:ea typeface="隶书" pitchFamily="49" charset="-122"/>
              </a:rPr>
              <a:t>   损：查</a:t>
            </a:r>
            <a:r>
              <a:rPr lang="en-US" altLang="zh-CN" sz="2300" dirty="0">
                <a:ea typeface="隶书" pitchFamily="49" charset="-122"/>
              </a:rPr>
              <a:t>5</a:t>
            </a:r>
            <a:r>
              <a:rPr lang="zh-CN" altLang="en-US" sz="2300" dirty="0">
                <a:ea typeface="隶书" pitchFamily="49" charset="-122"/>
              </a:rPr>
              <a:t>个篮子）</a:t>
            </a:r>
          </a:p>
        </p:txBody>
      </p:sp>
      <p:pic>
        <p:nvPicPr>
          <p:cNvPr id="3" name="Picture 8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175000"/>
            <a:ext cx="2517775" cy="33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75000"/>
            <a:ext cx="3095748" cy="33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9" y="3176588"/>
            <a:ext cx="3527722" cy="335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3738563" y="4149725"/>
            <a:ext cx="1295400" cy="1223963"/>
            <a:chOff x="2666" y="2841"/>
            <a:chExt cx="816" cy="771"/>
          </a:xfrm>
        </p:grpSpPr>
        <p:sp>
          <p:nvSpPr>
            <p:cNvPr id="7" name="Line 13"/>
            <p:cNvSpPr>
              <a:spLocks noChangeShapeType="1"/>
            </p:cNvSpPr>
            <p:nvPr/>
          </p:nvSpPr>
          <p:spPr bwMode="auto">
            <a:xfrm flipH="1">
              <a:off x="2666" y="2841"/>
              <a:ext cx="725" cy="77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8" name="Line 14"/>
            <p:cNvSpPr>
              <a:spLocks noChangeShapeType="1"/>
            </p:cNvSpPr>
            <p:nvPr/>
          </p:nvSpPr>
          <p:spPr bwMode="auto">
            <a:xfrm>
              <a:off x="2666" y="2886"/>
              <a:ext cx="816" cy="72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</p:grp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7627938" y="4221163"/>
            <a:ext cx="1295400" cy="1223962"/>
            <a:chOff x="2666" y="2841"/>
            <a:chExt cx="816" cy="771"/>
          </a:xfrm>
        </p:grpSpPr>
        <p:sp>
          <p:nvSpPr>
            <p:cNvPr id="10" name="Line 16"/>
            <p:cNvSpPr>
              <a:spLocks noChangeShapeType="1"/>
            </p:cNvSpPr>
            <p:nvPr/>
          </p:nvSpPr>
          <p:spPr bwMode="auto">
            <a:xfrm flipH="1">
              <a:off x="2666" y="2841"/>
              <a:ext cx="725" cy="77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2666" y="2886"/>
              <a:ext cx="816" cy="72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</p:grp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776288" y="4365625"/>
            <a:ext cx="1295400" cy="1223963"/>
            <a:chOff x="2666" y="2841"/>
            <a:chExt cx="816" cy="771"/>
          </a:xfrm>
        </p:grpSpPr>
        <p:sp>
          <p:nvSpPr>
            <p:cNvPr id="13" name="Line 19"/>
            <p:cNvSpPr>
              <a:spLocks noChangeShapeType="1"/>
            </p:cNvSpPr>
            <p:nvPr/>
          </p:nvSpPr>
          <p:spPr bwMode="auto">
            <a:xfrm flipH="1">
              <a:off x="2666" y="2841"/>
              <a:ext cx="725" cy="77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>
              <a:off x="2666" y="2886"/>
              <a:ext cx="816" cy="72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05851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5496" y="981075"/>
            <a:ext cx="8786060" cy="208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300" b="1" dirty="0"/>
              <a:t>关注点：</a:t>
            </a:r>
          </a:p>
          <a:p>
            <a:pPr>
              <a:lnSpc>
                <a:spcPct val="80000"/>
              </a:lnSpc>
            </a:pPr>
            <a:endParaRPr lang="zh-CN" altLang="en-US" sz="2300" b="1" dirty="0"/>
          </a:p>
          <a:p>
            <a:pPr>
              <a:lnSpc>
                <a:spcPct val="13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卫生间地面干净整洁无垃圾、边角无污垢；门、窗、隔间、墙面无</a:t>
            </a:r>
          </a:p>
          <a:p>
            <a:pPr>
              <a:lnSpc>
                <a:spcPct val="130000"/>
              </a:lnSpc>
            </a:pPr>
            <a:r>
              <a:rPr lang="zh-CN" altLang="en-US" sz="2300" dirty="0">
                <a:ea typeface="隶书" pitchFamily="49" charset="-122"/>
              </a:rPr>
              <a:t>   灰尘、无污渍（字迹、锈斑）；蹲位、小便斗无污垢（小便斗内设</a:t>
            </a:r>
          </a:p>
          <a:p>
            <a:pPr>
              <a:lnSpc>
                <a:spcPct val="130000"/>
              </a:lnSpc>
            </a:pPr>
            <a:r>
              <a:rPr lang="zh-CN" altLang="en-US" sz="2300" dirty="0">
                <a:ea typeface="隶书" pitchFamily="49" charset="-122"/>
              </a:rPr>
              <a:t>   置除臭香块），卫生间内无异味（设置檀香盘）</a:t>
            </a:r>
          </a:p>
        </p:txBody>
      </p:sp>
      <p:pic>
        <p:nvPicPr>
          <p:cNvPr id="3" name="Picture 8" descr="DSC017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14738"/>
            <a:ext cx="3055744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DSC_0471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9" y="3619500"/>
            <a:ext cx="2758381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DSC_0469"/>
          <p:cNvPicPr>
            <a:picLocks noChangeAspect="1" noChangeArrowheads="1"/>
          </p:cNvPicPr>
          <p:nvPr/>
        </p:nvPicPr>
        <p:blipFill>
          <a:blip r:embed="rId4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983" y="3620533"/>
            <a:ext cx="326717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1"/>
          <p:cNvSpPr>
            <a:spLocks noChangeShapeType="1"/>
          </p:cNvSpPr>
          <p:nvPr/>
        </p:nvSpPr>
        <p:spPr bwMode="auto">
          <a:xfrm>
            <a:off x="6948264" y="4549775"/>
            <a:ext cx="1584325" cy="1584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V="1">
            <a:off x="6948264" y="4479131"/>
            <a:ext cx="1511300" cy="17256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2744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4412" y="861879"/>
            <a:ext cx="8786060" cy="206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300" b="1" dirty="0"/>
              <a:t>关注点：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现场员工操作对卖场无产生直接污染的（如现场发现员工一路拿着</a:t>
            </a:r>
          </a:p>
          <a:p>
            <a:pPr>
              <a:lnSpc>
                <a:spcPct val="150000"/>
              </a:lnSpc>
            </a:pPr>
            <a:r>
              <a:rPr lang="zh-CN" altLang="en-US" sz="2300" dirty="0">
                <a:ea typeface="隶书" pitchFamily="49" charset="-122"/>
              </a:rPr>
              <a:t>   垃圾一路滴污水的、或手上沾血水在货架或干性商品上擦拭的、或</a:t>
            </a:r>
          </a:p>
          <a:p>
            <a:pPr>
              <a:lnSpc>
                <a:spcPct val="150000"/>
              </a:lnSpc>
            </a:pPr>
            <a:r>
              <a:rPr lang="zh-CN" altLang="en-US" sz="2300" dirty="0">
                <a:ea typeface="隶书" pitchFamily="49" charset="-122"/>
              </a:rPr>
              <a:t>   直接售卖熟食、包点的员工手或围裙很脏）</a:t>
            </a:r>
          </a:p>
        </p:txBody>
      </p:sp>
      <p:pic>
        <p:nvPicPr>
          <p:cNvPr id="3" name="Picture 8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51399"/>
            <a:ext cx="2741083" cy="335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DSC011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51399"/>
            <a:ext cx="3024336" cy="335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151399"/>
            <a:ext cx="3157810" cy="336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7164288" y="4422774"/>
            <a:ext cx="1295400" cy="1223963"/>
            <a:chOff x="2666" y="2841"/>
            <a:chExt cx="816" cy="771"/>
          </a:xfrm>
        </p:grpSpPr>
        <p:sp>
          <p:nvSpPr>
            <p:cNvPr id="7" name="Line 12"/>
            <p:cNvSpPr>
              <a:spLocks noChangeShapeType="1"/>
            </p:cNvSpPr>
            <p:nvPr/>
          </p:nvSpPr>
          <p:spPr bwMode="auto">
            <a:xfrm flipH="1">
              <a:off x="2666" y="2841"/>
              <a:ext cx="725" cy="77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2666" y="2886"/>
              <a:ext cx="816" cy="72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</p:grp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4316414" y="4458493"/>
            <a:ext cx="1295400" cy="1223962"/>
            <a:chOff x="2666" y="2841"/>
            <a:chExt cx="816" cy="771"/>
          </a:xfrm>
        </p:grpSpPr>
        <p:sp>
          <p:nvSpPr>
            <p:cNvPr id="10" name="Line 15"/>
            <p:cNvSpPr>
              <a:spLocks noChangeShapeType="1"/>
            </p:cNvSpPr>
            <p:nvPr/>
          </p:nvSpPr>
          <p:spPr bwMode="auto">
            <a:xfrm flipH="1">
              <a:off x="2666" y="2841"/>
              <a:ext cx="725" cy="77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>
              <a:off x="2666" y="2886"/>
              <a:ext cx="816" cy="72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6152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sz="3600" b="1" dirty="0">
                <a:latin typeface="宋体" pitchFamily="2" charset="-122"/>
              </a:rPr>
              <a:t>评估表项数及分值分布表（分类）</a:t>
            </a:r>
            <a:r>
              <a:rPr lang="zh-CN" altLang="zh-CN" b="1" dirty="0">
                <a:latin typeface="宋体" pitchFamily="2" charset="-122"/>
              </a:rPr>
              <a:t/>
            </a:r>
            <a:br>
              <a:rPr lang="zh-CN" altLang="zh-CN" b="1" dirty="0">
                <a:latin typeface="宋体" pitchFamily="2" charset="-122"/>
              </a:rPr>
            </a:br>
            <a:endParaRPr lang="zh-CN" altLang="en-US" dirty="0"/>
          </a:p>
        </p:txBody>
      </p:sp>
      <p:graphicFrame>
        <p:nvGraphicFramePr>
          <p:cNvPr id="6" name="Group 5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65377"/>
              </p:ext>
            </p:extLst>
          </p:nvPr>
        </p:nvGraphicFramePr>
        <p:xfrm>
          <a:off x="35496" y="1698579"/>
          <a:ext cx="8928100" cy="4970781"/>
        </p:xfrm>
        <a:graphic>
          <a:graphicData uri="http://schemas.openxmlformats.org/drawingml/2006/table">
            <a:tbl>
              <a:tblPr/>
              <a:tblGrid>
                <a:gridCol w="2168525"/>
                <a:gridCol w="1462087"/>
                <a:gridCol w="1058863"/>
                <a:gridCol w="1069975"/>
                <a:gridCol w="1049337"/>
                <a:gridCol w="1060450"/>
                <a:gridCol w="1058863"/>
              </a:tblGrid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分类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项目名称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项目数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条数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分值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百分比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占比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 rowSpan="6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营运标准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检查项目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37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食品安全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19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19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37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29.60%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80%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37CA"/>
                    </a:solidFill>
                  </a:tcPr>
                </a:tc>
              </a:tr>
              <a:tr h="4635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消防安全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10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10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20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16.00%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635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仓库管理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1.60%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635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质量管理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7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14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26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20.80%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635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清洁卫生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11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11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12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9.60%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635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服务与人员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2.40%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66713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特别项目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食品安全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4.80%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20%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8418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卖场管理</a:t>
                      </a:r>
                      <a:endParaRPr kumimoji="0" lang="zh-CN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9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11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13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10.40%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826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后场管理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5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5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4.80%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4608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合计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70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79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125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100%</a:t>
                      </a:r>
                      <a:endParaRPr kumimoji="0" lang="en-US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100%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7186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1403648" y="3048000"/>
            <a:ext cx="5759450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3600" b="1" kern="10" dirty="0">
                <a:solidFill>
                  <a:srgbClr val="000000"/>
                </a:solidFill>
                <a:latin typeface="隶书"/>
                <a:ea typeface="隶书"/>
              </a:rPr>
              <a:t>服  务  与  人  员</a:t>
            </a:r>
          </a:p>
        </p:txBody>
      </p:sp>
    </p:spTree>
    <p:extLst>
      <p:ext uri="{BB962C8B-B14F-4D97-AF65-F5344CB8AC3E}">
        <p14:creationId xmlns:p14="http://schemas.microsoft.com/office/powerpoint/2010/main" val="22286130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-36512" y="977007"/>
            <a:ext cx="9084218" cy="245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300" b="1" dirty="0"/>
              <a:t>关注点：</a:t>
            </a:r>
          </a:p>
          <a:p>
            <a:pPr>
              <a:lnSpc>
                <a:spcPct val="40000"/>
              </a:lnSpc>
            </a:pPr>
            <a:endParaRPr lang="zh-CN" altLang="en-US" sz="2300" b="1" dirty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服务人员与顾客沟通时，不得斜靠</a:t>
            </a:r>
            <a:r>
              <a:rPr lang="en-US" altLang="zh-CN" sz="2300" dirty="0">
                <a:ea typeface="隶书" pitchFamily="49" charset="-122"/>
              </a:rPr>
              <a:t>/</a:t>
            </a:r>
            <a:r>
              <a:rPr lang="zh-CN" altLang="en-US" sz="2300" dirty="0">
                <a:ea typeface="隶书" pitchFamily="49" charset="-122"/>
              </a:rPr>
              <a:t>倚靠或坐在货架</a:t>
            </a:r>
            <a:r>
              <a:rPr lang="en-US" altLang="zh-CN" sz="2300" dirty="0">
                <a:ea typeface="隶书" pitchFamily="49" charset="-122"/>
              </a:rPr>
              <a:t>/</a:t>
            </a:r>
            <a:r>
              <a:rPr lang="zh-CN" altLang="en-US" sz="2300" dirty="0">
                <a:ea typeface="隶书" pitchFamily="49" charset="-122"/>
              </a:rPr>
              <a:t>柱子旁边，双手</a:t>
            </a:r>
          </a:p>
          <a:p>
            <a:pPr>
              <a:lnSpc>
                <a:spcPct val="110000"/>
              </a:lnSpc>
            </a:pPr>
            <a:r>
              <a:rPr lang="zh-CN" altLang="en-US" sz="2300" dirty="0">
                <a:ea typeface="隶书" pitchFamily="49" charset="-122"/>
              </a:rPr>
              <a:t>   不得抱在胸前，且无扎堆聊天现象</a:t>
            </a:r>
            <a:r>
              <a:rPr lang="en-US" altLang="zh-CN" sz="2300" dirty="0">
                <a:ea typeface="隶书" pitchFamily="49" charset="-122"/>
              </a:rPr>
              <a:t>--</a:t>
            </a:r>
            <a:r>
              <a:rPr lang="zh-CN" altLang="en-US" sz="2300" dirty="0">
                <a:ea typeface="隶书" pitchFamily="49" charset="-122"/>
              </a:rPr>
              <a:t>三人（含）以上聚在一起聊天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服务人员穿着干净整洁规范，按规范佩戴识别卡（随机检查</a:t>
            </a:r>
            <a:r>
              <a:rPr lang="en-US" altLang="zh-CN" sz="2300" dirty="0">
                <a:ea typeface="隶书" pitchFamily="49" charset="-122"/>
              </a:rPr>
              <a:t>10</a:t>
            </a:r>
            <a:r>
              <a:rPr lang="zh-CN" altLang="en-US" sz="2300" dirty="0">
                <a:ea typeface="隶书" pitchFamily="49" charset="-122"/>
              </a:rPr>
              <a:t>人，但</a:t>
            </a:r>
          </a:p>
          <a:p>
            <a:pPr>
              <a:lnSpc>
                <a:spcPct val="110000"/>
              </a:lnSpc>
            </a:pPr>
            <a:r>
              <a:rPr lang="zh-CN" altLang="en-US" sz="2300" dirty="0">
                <a:ea typeface="隶书" pitchFamily="49" charset="-122"/>
              </a:rPr>
              <a:t>   每个区域都应检查到）；不能有穿便装的服务人员（厂商导购可以穿</a:t>
            </a:r>
          </a:p>
          <a:p>
            <a:pPr>
              <a:lnSpc>
                <a:spcPct val="110000"/>
              </a:lnSpc>
            </a:pPr>
            <a:r>
              <a:rPr lang="zh-CN" altLang="en-US" sz="2300" dirty="0">
                <a:ea typeface="隶书" pitchFamily="49" charset="-122"/>
              </a:rPr>
              <a:t>   自己带有厂商标志或统一工装），但必须佩带公司识别卡</a:t>
            </a:r>
          </a:p>
        </p:txBody>
      </p:sp>
      <p:pic>
        <p:nvPicPr>
          <p:cNvPr id="3" name="Picture 8" descr="照片 028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645619"/>
            <a:ext cx="2930674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45619"/>
            <a:ext cx="3240087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onew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3619500"/>
            <a:ext cx="2915816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3960167" y="4301063"/>
            <a:ext cx="1295400" cy="1223962"/>
            <a:chOff x="2666" y="2841"/>
            <a:chExt cx="816" cy="771"/>
          </a:xfrm>
        </p:grpSpPr>
        <p:sp>
          <p:nvSpPr>
            <p:cNvPr id="7" name="Line 12"/>
            <p:cNvSpPr>
              <a:spLocks noChangeShapeType="1"/>
            </p:cNvSpPr>
            <p:nvPr/>
          </p:nvSpPr>
          <p:spPr bwMode="auto">
            <a:xfrm flipH="1">
              <a:off x="2666" y="2841"/>
              <a:ext cx="725" cy="77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2666" y="2886"/>
              <a:ext cx="816" cy="72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</p:grp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6732240" y="4372500"/>
            <a:ext cx="1295400" cy="1223962"/>
            <a:chOff x="2666" y="2841"/>
            <a:chExt cx="816" cy="771"/>
          </a:xfrm>
        </p:grpSpPr>
        <p:sp>
          <p:nvSpPr>
            <p:cNvPr id="10" name="Line 15"/>
            <p:cNvSpPr>
              <a:spLocks noChangeShapeType="1"/>
            </p:cNvSpPr>
            <p:nvPr/>
          </p:nvSpPr>
          <p:spPr bwMode="auto">
            <a:xfrm flipH="1">
              <a:off x="2666" y="2841"/>
              <a:ext cx="725" cy="77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11" name="Line 16"/>
            <p:cNvSpPr>
              <a:spLocks noChangeShapeType="1"/>
            </p:cNvSpPr>
            <p:nvPr/>
          </p:nvSpPr>
          <p:spPr bwMode="auto">
            <a:xfrm>
              <a:off x="2666" y="2886"/>
              <a:ext cx="816" cy="72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973155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6"/>
          <p:cNvSpPr>
            <a:spLocks noChangeArrowheads="1" noChangeShapeType="1" noTextEdit="1"/>
          </p:cNvSpPr>
          <p:nvPr/>
        </p:nvSpPr>
        <p:spPr bwMode="auto">
          <a:xfrm>
            <a:off x="2123728" y="3048000"/>
            <a:ext cx="5256213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3600" b="1" kern="10" dirty="0">
                <a:solidFill>
                  <a:srgbClr val="000000"/>
                </a:solidFill>
                <a:latin typeface="隶书"/>
                <a:ea typeface="隶书"/>
              </a:rPr>
              <a:t>卖  场  管  理</a:t>
            </a:r>
          </a:p>
        </p:txBody>
      </p:sp>
    </p:spTree>
    <p:extLst>
      <p:ext uri="{BB962C8B-B14F-4D97-AF65-F5344CB8AC3E}">
        <p14:creationId xmlns:p14="http://schemas.microsoft.com/office/powerpoint/2010/main" val="4618933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36512" y="951271"/>
            <a:ext cx="9358331" cy="248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2200" b="1" dirty="0" smtClean="0"/>
              <a:t>关注点：</a:t>
            </a:r>
          </a:p>
          <a:p>
            <a:pPr>
              <a:lnSpc>
                <a:spcPct val="75000"/>
              </a:lnSpc>
            </a:pPr>
            <a:endParaRPr lang="zh-CN" altLang="en-US" sz="2200" b="1" dirty="0" smtClean="0"/>
          </a:p>
          <a:p>
            <a:pPr>
              <a:lnSpc>
                <a:spcPct val="140000"/>
              </a:lnSpc>
              <a:buFont typeface="Wingdings" pitchFamily="2" charset="2"/>
              <a:buChar char="ü"/>
            </a:pPr>
            <a:r>
              <a:rPr lang="zh-CN" altLang="en-US" sz="2200" dirty="0" smtClean="0">
                <a:ea typeface="隶书" pitchFamily="49" charset="-122"/>
              </a:rPr>
              <a:t>货架商品堆叠整齐、灯光明亮，商品正面朝向顾客（灯光未按公司要求</a:t>
            </a:r>
          </a:p>
          <a:p>
            <a:pPr>
              <a:lnSpc>
                <a:spcPct val="140000"/>
              </a:lnSpc>
            </a:pPr>
            <a:r>
              <a:rPr lang="zh-CN" altLang="en-US" sz="2200" dirty="0" smtClean="0">
                <a:ea typeface="隶书" pitchFamily="49" charset="-122"/>
              </a:rPr>
              <a:t>   开启、超过</a:t>
            </a:r>
            <a:r>
              <a:rPr lang="en-US" altLang="zh-CN" sz="2200" dirty="0" smtClean="0">
                <a:ea typeface="隶书" pitchFamily="49" charset="-122"/>
              </a:rPr>
              <a:t>10</a:t>
            </a:r>
            <a:r>
              <a:rPr lang="zh-CN" altLang="en-US" sz="2200" dirty="0" smtClean="0">
                <a:ea typeface="隶书" pitchFamily="49" charset="-122"/>
              </a:rPr>
              <a:t>处台面或货架有商品非正面朝向顾客</a:t>
            </a:r>
            <a:r>
              <a:rPr lang="en-US" altLang="zh-CN" sz="2200" dirty="0" smtClean="0">
                <a:ea typeface="隶书" pitchFamily="49" charset="-122"/>
              </a:rPr>
              <a:t>/</a:t>
            </a:r>
            <a:r>
              <a:rPr lang="zh-CN" altLang="en-US" sz="2200" dirty="0" smtClean="0">
                <a:ea typeface="隶书" pitchFamily="49" charset="-122"/>
              </a:rPr>
              <a:t>堆叠不整齐则为否）</a:t>
            </a:r>
          </a:p>
          <a:p>
            <a:pPr>
              <a:lnSpc>
                <a:spcPct val="140000"/>
              </a:lnSpc>
              <a:buFont typeface="Wingdings" pitchFamily="2" charset="2"/>
              <a:buChar char="ü"/>
            </a:pPr>
            <a:r>
              <a:rPr lang="zh-CN" altLang="en-US" sz="2200" dirty="0" smtClean="0">
                <a:ea typeface="隶书" pitchFamily="49" charset="-122"/>
              </a:rPr>
              <a:t>规范进行缺货</a:t>
            </a:r>
            <a:r>
              <a:rPr lang="en-US" altLang="zh-CN" sz="2200" dirty="0" smtClean="0">
                <a:ea typeface="隶书" pitchFamily="49" charset="-122"/>
              </a:rPr>
              <a:t>/</a:t>
            </a:r>
            <a:r>
              <a:rPr lang="zh-CN" altLang="en-US" sz="2200" dirty="0" smtClean="0">
                <a:ea typeface="隶书" pitchFamily="49" charset="-122"/>
              </a:rPr>
              <a:t>空位管理，无“有货无签”或“有签无货”现象（卖场整体</a:t>
            </a:r>
            <a:endParaRPr lang="en-US" altLang="zh-CN" sz="2200" dirty="0" smtClean="0">
              <a:ea typeface="隶书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200" dirty="0" smtClean="0">
                <a:ea typeface="隶书" pitchFamily="49" charset="-122"/>
              </a:rPr>
              <a:t>超过</a:t>
            </a:r>
            <a:r>
              <a:rPr lang="en-US" altLang="zh-CN" sz="2200" dirty="0" smtClean="0">
                <a:ea typeface="隶书" pitchFamily="49" charset="-122"/>
              </a:rPr>
              <a:t>5</a:t>
            </a:r>
            <a:r>
              <a:rPr lang="zh-CN" altLang="en-US" sz="2200" dirty="0" smtClean="0">
                <a:ea typeface="隶书" pitchFamily="49" charset="-122"/>
              </a:rPr>
              <a:t>处则为否</a:t>
            </a:r>
            <a:r>
              <a:rPr lang="en-US" altLang="zh-CN" sz="2200" dirty="0" smtClean="0">
                <a:ea typeface="隶书" pitchFamily="49" charset="-122"/>
              </a:rPr>
              <a:t>)</a:t>
            </a:r>
            <a:endParaRPr lang="zh-CN" altLang="en-US" sz="2200" dirty="0">
              <a:ea typeface="隶书" pitchFamily="49" charset="-122"/>
            </a:endParaRPr>
          </a:p>
        </p:txBody>
      </p:sp>
      <p:pic>
        <p:nvPicPr>
          <p:cNvPr id="3" name="Picture 6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67163"/>
            <a:ext cx="2520280" cy="25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967163"/>
            <a:ext cx="2304256" cy="25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DSC028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65575"/>
            <a:ext cx="2303463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65574"/>
            <a:ext cx="2016224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5220072" y="4541766"/>
            <a:ext cx="1295400" cy="1223962"/>
            <a:chOff x="2666" y="2841"/>
            <a:chExt cx="816" cy="771"/>
          </a:xfrm>
        </p:grpSpPr>
        <p:sp>
          <p:nvSpPr>
            <p:cNvPr id="8" name="Line 13"/>
            <p:cNvSpPr>
              <a:spLocks noChangeShapeType="1"/>
            </p:cNvSpPr>
            <p:nvPr/>
          </p:nvSpPr>
          <p:spPr bwMode="auto">
            <a:xfrm flipH="1">
              <a:off x="2666" y="2841"/>
              <a:ext cx="725" cy="77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>
              <a:off x="2666" y="2886"/>
              <a:ext cx="816" cy="72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</p:grp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7452320" y="4577483"/>
            <a:ext cx="1295400" cy="1223963"/>
            <a:chOff x="2666" y="2841"/>
            <a:chExt cx="816" cy="771"/>
          </a:xfrm>
        </p:grpSpPr>
        <p:sp>
          <p:nvSpPr>
            <p:cNvPr id="11" name="Line 16"/>
            <p:cNvSpPr>
              <a:spLocks noChangeShapeType="1"/>
            </p:cNvSpPr>
            <p:nvPr/>
          </p:nvSpPr>
          <p:spPr bwMode="auto">
            <a:xfrm flipH="1">
              <a:off x="2666" y="2841"/>
              <a:ext cx="725" cy="77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>
              <a:off x="2666" y="2886"/>
              <a:ext cx="816" cy="72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40330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36512" y="914648"/>
            <a:ext cx="9135963" cy="27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300" b="1" dirty="0" smtClean="0"/>
              <a:t>关注点：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zh-CN" altLang="en-US" sz="2300" dirty="0" smtClean="0">
                <a:ea typeface="隶书" pitchFamily="49" charset="-122"/>
              </a:rPr>
              <a:t>卡条干净，吊牌、标价签</a:t>
            </a:r>
            <a:r>
              <a:rPr lang="en-US" altLang="zh-CN" sz="2300" dirty="0" smtClean="0">
                <a:ea typeface="隶书" pitchFamily="49" charset="-122"/>
              </a:rPr>
              <a:t>/POP/</a:t>
            </a:r>
            <a:r>
              <a:rPr lang="zh-CN" altLang="en-US" sz="2300" dirty="0" smtClean="0">
                <a:ea typeface="隶书" pitchFamily="49" charset="-122"/>
              </a:rPr>
              <a:t>插页纸</a:t>
            </a:r>
            <a:r>
              <a:rPr lang="en-US" altLang="zh-CN" sz="2300" dirty="0" smtClean="0">
                <a:ea typeface="隶书" pitchFamily="49" charset="-122"/>
              </a:rPr>
              <a:t>/</a:t>
            </a:r>
            <a:r>
              <a:rPr lang="zh-CN" altLang="en-US" sz="2300" dirty="0" smtClean="0">
                <a:ea typeface="隶书" pitchFamily="49" charset="-122"/>
              </a:rPr>
              <a:t>热敏纸</a:t>
            </a:r>
            <a:r>
              <a:rPr lang="en-US" altLang="zh-CN" sz="2300" dirty="0" smtClean="0">
                <a:ea typeface="隶书" pitchFamily="49" charset="-122"/>
              </a:rPr>
              <a:t>/</a:t>
            </a:r>
            <a:r>
              <a:rPr lang="zh-CN" altLang="en-US" sz="2300" dirty="0" smtClean="0">
                <a:ea typeface="隶书" pitchFamily="49" charset="-122"/>
              </a:rPr>
              <a:t>等标识规范、整洁、无</a:t>
            </a:r>
          </a:p>
          <a:p>
            <a:pPr>
              <a:lnSpc>
                <a:spcPct val="110000"/>
              </a:lnSpc>
            </a:pPr>
            <a:r>
              <a:rPr lang="zh-CN" altLang="en-US" sz="2300" dirty="0" smtClean="0">
                <a:ea typeface="隶书" pitchFamily="49" charset="-122"/>
              </a:rPr>
              <a:t>   破损，无重复粘贴（卖场整体超过</a:t>
            </a:r>
            <a:r>
              <a:rPr lang="en-US" altLang="zh-CN" sz="2300" dirty="0" smtClean="0">
                <a:ea typeface="隶书" pitchFamily="49" charset="-122"/>
              </a:rPr>
              <a:t>5</a:t>
            </a:r>
            <a:r>
              <a:rPr lang="zh-CN" altLang="en-US" sz="2300" dirty="0" smtClean="0">
                <a:ea typeface="隶书" pitchFamily="49" charset="-122"/>
              </a:rPr>
              <a:t>处则为否</a:t>
            </a:r>
            <a:r>
              <a:rPr lang="en-US" altLang="zh-CN" sz="2300" dirty="0" smtClean="0">
                <a:ea typeface="隶书" pitchFamily="49" charset="-122"/>
              </a:rPr>
              <a:t>)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zh-CN" altLang="en-US" sz="2300" dirty="0" smtClean="0">
                <a:ea typeface="隶书" pitchFamily="49" charset="-122"/>
              </a:rPr>
              <a:t>价签</a:t>
            </a:r>
            <a:r>
              <a:rPr lang="en-US" altLang="zh-CN" sz="2300" dirty="0" smtClean="0">
                <a:ea typeface="隶书" pitchFamily="49" charset="-122"/>
              </a:rPr>
              <a:t>/</a:t>
            </a:r>
            <a:r>
              <a:rPr lang="zh-CN" altLang="en-US" sz="2300" dirty="0" smtClean="0">
                <a:ea typeface="隶书" pitchFamily="49" charset="-122"/>
              </a:rPr>
              <a:t>价格牌标示清晰（卖场整体超过</a:t>
            </a:r>
            <a:r>
              <a:rPr lang="en-US" altLang="zh-CN" sz="2300" dirty="0" smtClean="0">
                <a:ea typeface="隶书" pitchFamily="49" charset="-122"/>
              </a:rPr>
              <a:t>5</a:t>
            </a:r>
            <a:r>
              <a:rPr lang="zh-CN" altLang="en-US" sz="2300" dirty="0" smtClean="0">
                <a:ea typeface="隶书" pitchFamily="49" charset="-122"/>
              </a:rPr>
              <a:t>处则为否），价格与实际结算</a:t>
            </a:r>
          </a:p>
          <a:p>
            <a:pPr>
              <a:lnSpc>
                <a:spcPct val="110000"/>
              </a:lnSpc>
            </a:pPr>
            <a:r>
              <a:rPr lang="zh-CN" altLang="en-US" sz="2300" dirty="0" smtClean="0">
                <a:ea typeface="隶书" pitchFamily="49" charset="-122"/>
              </a:rPr>
              <a:t>   价格完全一致（标售不一抽查</a:t>
            </a:r>
            <a:r>
              <a:rPr lang="en-US" altLang="zh-CN" sz="2300" dirty="0" smtClean="0">
                <a:ea typeface="隶书" pitchFamily="49" charset="-122"/>
              </a:rPr>
              <a:t>10</a:t>
            </a:r>
            <a:r>
              <a:rPr lang="zh-CN" altLang="en-US" sz="2300" dirty="0" smtClean="0">
                <a:ea typeface="隶书" pitchFamily="49" charset="-122"/>
              </a:rPr>
              <a:t>个单品，发现一处则为否</a:t>
            </a:r>
            <a:r>
              <a:rPr lang="en-US" altLang="zh-CN" sz="2300" dirty="0" smtClean="0">
                <a:ea typeface="隶书" pitchFamily="49" charset="-122"/>
              </a:rPr>
              <a:t>)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zh-CN" altLang="en-US" sz="2300" dirty="0" smtClean="0">
                <a:ea typeface="隶书" pitchFamily="49" charset="-122"/>
              </a:rPr>
              <a:t>所有分装商品计量准确，实际净含量不低于标注净含量（抽查</a:t>
            </a:r>
            <a:r>
              <a:rPr lang="en-US" altLang="zh-CN" sz="2300" dirty="0" smtClean="0">
                <a:ea typeface="隶书" pitchFamily="49" charset="-122"/>
              </a:rPr>
              <a:t>10</a:t>
            </a:r>
            <a:r>
              <a:rPr lang="zh-CN" altLang="en-US" sz="2300" dirty="0" smtClean="0">
                <a:ea typeface="隶书" pitchFamily="49" charset="-122"/>
              </a:rPr>
              <a:t>包商</a:t>
            </a:r>
          </a:p>
          <a:p>
            <a:pPr>
              <a:lnSpc>
                <a:spcPct val="110000"/>
              </a:lnSpc>
            </a:pPr>
            <a:r>
              <a:rPr lang="zh-CN" altLang="en-US" sz="2300" dirty="0" smtClean="0">
                <a:ea typeface="隶书" pitchFamily="49" charset="-122"/>
              </a:rPr>
              <a:t>   品，其中一包不合格则为否）</a:t>
            </a:r>
            <a:endParaRPr lang="zh-CN" altLang="en-US" sz="2300" dirty="0">
              <a:ea typeface="隶书" pitchFamily="49" charset="-122"/>
            </a:endParaRPr>
          </a:p>
        </p:txBody>
      </p:sp>
      <p:pic>
        <p:nvPicPr>
          <p:cNvPr id="3" name="Picture 6" descr="价签条脱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44900"/>
            <a:ext cx="3087538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标售不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3644900"/>
            <a:ext cx="3087290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onew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3644900"/>
            <a:ext cx="2952328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3707904" y="4512211"/>
            <a:ext cx="1295400" cy="1223962"/>
            <a:chOff x="2666" y="2841"/>
            <a:chExt cx="816" cy="771"/>
          </a:xfrm>
        </p:grpSpPr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H="1">
              <a:off x="2666" y="2841"/>
              <a:ext cx="725" cy="77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2666" y="2886"/>
              <a:ext cx="816" cy="72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709613" y="4292600"/>
            <a:ext cx="1295400" cy="1223963"/>
            <a:chOff x="2666" y="2841"/>
            <a:chExt cx="816" cy="771"/>
          </a:xfrm>
        </p:grpSpPr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2666" y="2841"/>
              <a:ext cx="725" cy="77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666" y="2886"/>
              <a:ext cx="816" cy="72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</p:grp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7621588" y="4581525"/>
            <a:ext cx="1295400" cy="1223963"/>
            <a:chOff x="2666" y="2841"/>
            <a:chExt cx="816" cy="771"/>
          </a:xfrm>
        </p:grpSpPr>
        <p:sp>
          <p:nvSpPr>
            <p:cNvPr id="13" name="Line 16"/>
            <p:cNvSpPr>
              <a:spLocks noChangeShapeType="1"/>
            </p:cNvSpPr>
            <p:nvPr/>
          </p:nvSpPr>
          <p:spPr bwMode="auto">
            <a:xfrm flipH="1">
              <a:off x="2666" y="2841"/>
              <a:ext cx="725" cy="77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2666" y="2886"/>
              <a:ext cx="816" cy="72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41703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88" y="3933825"/>
            <a:ext cx="2843808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-36512" y="944861"/>
            <a:ext cx="9081012" cy="27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300" b="1" dirty="0"/>
              <a:t>关注点：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计量员规范、热情、快速、准确服务顾客，等候的队伍长度合理（每</a:t>
            </a:r>
          </a:p>
          <a:p>
            <a:pPr>
              <a:lnSpc>
                <a:spcPct val="110000"/>
              </a:lnSpc>
            </a:pPr>
            <a:r>
              <a:rPr lang="zh-CN" altLang="en-US" sz="2300" dirty="0">
                <a:ea typeface="隶书" pitchFamily="49" charset="-122"/>
              </a:rPr>
              <a:t>   全服务位排队超过</a:t>
            </a:r>
            <a:r>
              <a:rPr lang="en-US" altLang="zh-CN" sz="2300" dirty="0">
                <a:ea typeface="隶书" pitchFamily="49" charset="-122"/>
              </a:rPr>
              <a:t>5</a:t>
            </a:r>
            <a:r>
              <a:rPr lang="zh-CN" altLang="en-US" sz="2300" dirty="0">
                <a:ea typeface="隶书" pitchFamily="49" charset="-122"/>
              </a:rPr>
              <a:t>人则为否）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杀鱼台员工规范、热情、快速、准确服务顾客，等候的队伍长度合理</a:t>
            </a:r>
          </a:p>
          <a:p>
            <a:pPr>
              <a:lnSpc>
                <a:spcPct val="110000"/>
              </a:lnSpc>
            </a:pPr>
            <a:r>
              <a:rPr lang="zh-CN" altLang="en-US" sz="2300" dirty="0">
                <a:ea typeface="隶书" pitchFamily="49" charset="-122"/>
              </a:rPr>
              <a:t> （每个服务位排队超过</a:t>
            </a:r>
            <a:r>
              <a:rPr lang="en-US" altLang="zh-CN" sz="2300" dirty="0">
                <a:ea typeface="隶书" pitchFamily="49" charset="-122"/>
              </a:rPr>
              <a:t>5</a:t>
            </a:r>
            <a:r>
              <a:rPr lang="zh-CN" altLang="en-US" sz="2300" dirty="0">
                <a:ea typeface="隶书" pitchFamily="49" charset="-122"/>
              </a:rPr>
              <a:t>人则为否）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收银员规范、热情、快速、准确服务顾客，等候的队伍长度合理（每</a:t>
            </a:r>
          </a:p>
          <a:p>
            <a:pPr>
              <a:lnSpc>
                <a:spcPct val="110000"/>
              </a:lnSpc>
            </a:pPr>
            <a:r>
              <a:rPr lang="zh-CN" altLang="en-US" sz="2300" dirty="0">
                <a:ea typeface="隶书" pitchFamily="49" charset="-122"/>
              </a:rPr>
              <a:t>   个服务位排队超过</a:t>
            </a:r>
            <a:r>
              <a:rPr lang="en-US" altLang="zh-CN" sz="2300" dirty="0">
                <a:ea typeface="隶书" pitchFamily="49" charset="-122"/>
              </a:rPr>
              <a:t>5</a:t>
            </a:r>
            <a:r>
              <a:rPr lang="zh-CN" altLang="en-US" sz="2300" dirty="0">
                <a:ea typeface="隶书" pitchFamily="49" charset="-122"/>
              </a:rPr>
              <a:t>人则为否）</a:t>
            </a:r>
          </a:p>
        </p:txBody>
      </p:sp>
      <p:pic>
        <p:nvPicPr>
          <p:cNvPr id="4" name="Picture 7" descr="照片 050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3938588"/>
            <a:ext cx="2927499" cy="25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P31202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3938588"/>
            <a:ext cx="3168352" cy="25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7616825" y="4606925"/>
            <a:ext cx="1295400" cy="1223963"/>
            <a:chOff x="2666" y="2841"/>
            <a:chExt cx="816" cy="771"/>
          </a:xfrm>
        </p:grpSpPr>
        <p:sp>
          <p:nvSpPr>
            <p:cNvPr id="7" name="Line 12"/>
            <p:cNvSpPr>
              <a:spLocks noChangeShapeType="1"/>
            </p:cNvSpPr>
            <p:nvPr/>
          </p:nvSpPr>
          <p:spPr bwMode="auto">
            <a:xfrm flipH="1">
              <a:off x="2666" y="2841"/>
              <a:ext cx="725" cy="77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2666" y="2886"/>
              <a:ext cx="816" cy="72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58317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36512" y="855156"/>
            <a:ext cx="9081012" cy="271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300" b="1" dirty="0"/>
              <a:t>关注点：</a:t>
            </a:r>
          </a:p>
          <a:p>
            <a:pPr>
              <a:lnSpc>
                <a:spcPct val="13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通道足够宽敞，商品器具堆放不影响顾客行走，道具、货架、设备等</a:t>
            </a:r>
          </a:p>
          <a:p>
            <a:pPr>
              <a:lnSpc>
                <a:spcPct val="130000"/>
              </a:lnSpc>
            </a:pPr>
            <a:r>
              <a:rPr lang="zh-CN" altLang="en-US" sz="2300" dirty="0">
                <a:ea typeface="隶书" pitchFamily="49" charset="-122"/>
              </a:rPr>
              <a:t>   展示给顾客面完好整洁（含服装部试衣间）（占用、堵塞过道超过</a:t>
            </a:r>
            <a:r>
              <a:rPr lang="en-US" altLang="zh-CN" sz="2300" dirty="0">
                <a:ea typeface="隶书" pitchFamily="49" charset="-122"/>
              </a:rPr>
              <a:t>2</a:t>
            </a:r>
          </a:p>
          <a:p>
            <a:pPr>
              <a:lnSpc>
                <a:spcPct val="130000"/>
              </a:lnSpc>
            </a:pPr>
            <a:r>
              <a:rPr lang="zh-CN" altLang="en-US" sz="2300" dirty="0">
                <a:ea typeface="隶书" pitchFamily="49" charset="-122"/>
              </a:rPr>
              <a:t>   处，道具等展示给顾客面不完好整洁超过</a:t>
            </a:r>
            <a:r>
              <a:rPr lang="en-US" altLang="zh-CN" sz="2300" dirty="0">
                <a:ea typeface="隶书" pitchFamily="49" charset="-122"/>
              </a:rPr>
              <a:t>5</a:t>
            </a:r>
            <a:r>
              <a:rPr lang="zh-CN" altLang="en-US" sz="2300" dirty="0">
                <a:ea typeface="隶书" pitchFamily="49" charset="-122"/>
              </a:rPr>
              <a:t>处则视为否</a:t>
            </a:r>
            <a:r>
              <a:rPr lang="en-US" altLang="zh-CN" sz="2300" dirty="0">
                <a:ea typeface="隶书" pitchFamily="49" charset="-122"/>
              </a:rPr>
              <a:t>)</a:t>
            </a:r>
            <a:r>
              <a:rPr lang="zh-CN" altLang="en-US" sz="2300" dirty="0">
                <a:ea typeface="隶书" pitchFamily="49" charset="-122"/>
              </a:rPr>
              <a:t>。</a:t>
            </a:r>
          </a:p>
          <a:p>
            <a:pPr>
              <a:lnSpc>
                <a:spcPct val="13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收银防损意识及能力测试</a:t>
            </a:r>
          </a:p>
          <a:p>
            <a:pPr>
              <a:lnSpc>
                <a:spcPct val="13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有效、规范执行出入口管理制度，主动为顾客提供咨询与帮助</a:t>
            </a:r>
          </a:p>
        </p:txBody>
      </p:sp>
      <p:pic>
        <p:nvPicPr>
          <p:cNvPr id="3" name="Picture 6" descr="conew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16338"/>
            <a:ext cx="2808312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3716338"/>
            <a:ext cx="3456384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试衣间未开灯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16338"/>
            <a:ext cx="279717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60C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4503994" y="4508500"/>
            <a:ext cx="1295400" cy="1223963"/>
            <a:chOff x="2666" y="2841"/>
            <a:chExt cx="816" cy="771"/>
          </a:xfrm>
        </p:grpSpPr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H="1">
              <a:off x="2666" y="2841"/>
              <a:ext cx="725" cy="77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2666" y="2886"/>
              <a:ext cx="816" cy="72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1115989" y="4474720"/>
            <a:ext cx="1295400" cy="1223962"/>
            <a:chOff x="2666" y="2841"/>
            <a:chExt cx="816" cy="771"/>
          </a:xfrm>
        </p:grpSpPr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2666" y="2841"/>
              <a:ext cx="725" cy="77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666" y="2886"/>
              <a:ext cx="816" cy="72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</p:grp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7698779" y="4724400"/>
            <a:ext cx="1295400" cy="1223963"/>
            <a:chOff x="2666" y="2841"/>
            <a:chExt cx="816" cy="771"/>
          </a:xfrm>
        </p:grpSpPr>
        <p:sp>
          <p:nvSpPr>
            <p:cNvPr id="13" name="Line 16"/>
            <p:cNvSpPr>
              <a:spLocks noChangeShapeType="1"/>
            </p:cNvSpPr>
            <p:nvPr/>
          </p:nvSpPr>
          <p:spPr bwMode="auto">
            <a:xfrm flipH="1">
              <a:off x="2666" y="2841"/>
              <a:ext cx="725" cy="77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2666" y="2886"/>
              <a:ext cx="816" cy="72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572523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2123728" y="3048000"/>
            <a:ext cx="5256213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3600" b="1" kern="10" dirty="0">
                <a:solidFill>
                  <a:srgbClr val="000000"/>
                </a:solidFill>
                <a:latin typeface="隶书"/>
                <a:ea typeface="隶书"/>
              </a:rPr>
              <a:t>后  场  管  理</a:t>
            </a:r>
          </a:p>
        </p:txBody>
      </p:sp>
    </p:spTree>
    <p:extLst>
      <p:ext uri="{BB962C8B-B14F-4D97-AF65-F5344CB8AC3E}">
        <p14:creationId xmlns:p14="http://schemas.microsoft.com/office/powerpoint/2010/main" val="20282592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36512" y="835020"/>
            <a:ext cx="9194825" cy="259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300" b="1" dirty="0"/>
              <a:t>关注点：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生鲜部各种商品防晒、散热、保鲜、养殖等规范，精品</a:t>
            </a:r>
            <a:r>
              <a:rPr lang="en-US" altLang="zh-CN" sz="2300" dirty="0">
                <a:ea typeface="隶书" pitchFamily="49" charset="-122"/>
              </a:rPr>
              <a:t>/</a:t>
            </a:r>
            <a:r>
              <a:rPr lang="zh-CN" altLang="en-US" sz="2300" dirty="0">
                <a:ea typeface="隶书" pitchFamily="49" charset="-122"/>
              </a:rPr>
              <a:t>半成品加工间</a:t>
            </a:r>
          </a:p>
          <a:p>
            <a:pPr>
              <a:lnSpc>
                <a:spcPct val="150000"/>
              </a:lnSpc>
            </a:pPr>
            <a:r>
              <a:rPr lang="zh-CN" altLang="en-US" sz="2300" dirty="0">
                <a:ea typeface="隶书" pitchFamily="49" charset="-122"/>
              </a:rPr>
              <a:t>   干净整洁，管理规范并按标准作业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办公区干净整洁，公司文件宣贯</a:t>
            </a:r>
            <a:r>
              <a:rPr lang="en-US" altLang="zh-CN" sz="2300" dirty="0">
                <a:ea typeface="隶书" pitchFamily="49" charset="-122"/>
              </a:rPr>
              <a:t>/</a:t>
            </a:r>
            <a:r>
              <a:rPr lang="zh-CN" altLang="en-US" sz="2300" dirty="0">
                <a:ea typeface="隶书" pitchFamily="49" charset="-122"/>
              </a:rPr>
              <a:t>打印</a:t>
            </a:r>
            <a:r>
              <a:rPr lang="en-US" altLang="zh-CN" sz="2300" dirty="0">
                <a:ea typeface="隶书" pitchFamily="49" charset="-122"/>
              </a:rPr>
              <a:t>/</a:t>
            </a:r>
            <a:r>
              <a:rPr lang="zh-CN" altLang="en-US" sz="2300" dirty="0">
                <a:ea typeface="隶书" pitchFamily="49" charset="-122"/>
              </a:rPr>
              <a:t>归档</a:t>
            </a:r>
            <a:r>
              <a:rPr lang="en-US" altLang="zh-CN" sz="2300" dirty="0">
                <a:ea typeface="隶书" pitchFamily="49" charset="-122"/>
              </a:rPr>
              <a:t>/</a:t>
            </a:r>
            <a:r>
              <a:rPr lang="zh-CN" altLang="en-US" sz="2300" dirty="0">
                <a:ea typeface="隶书" pitchFamily="49" charset="-122"/>
              </a:rPr>
              <a:t>公示及各级会议记录等按</a:t>
            </a:r>
          </a:p>
          <a:p>
            <a:pPr>
              <a:lnSpc>
                <a:spcPct val="150000"/>
              </a:lnSpc>
            </a:pPr>
            <a:r>
              <a:rPr lang="zh-CN" altLang="en-US" sz="2300" dirty="0">
                <a:ea typeface="隶书" pitchFamily="49" charset="-122"/>
              </a:rPr>
              <a:t>   公司规范执行。</a:t>
            </a:r>
          </a:p>
        </p:txBody>
      </p:sp>
      <p:pic>
        <p:nvPicPr>
          <p:cNvPr id="3" name="Picture 6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1" y="3560763"/>
            <a:ext cx="2714650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3560763"/>
            <a:ext cx="3096344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DSC_0455"/>
          <p:cNvPicPr>
            <a:picLocks noChangeAspect="1" noChangeArrowheads="1"/>
          </p:cNvPicPr>
          <p:nvPr/>
        </p:nvPicPr>
        <p:blipFill>
          <a:blip r:embed="rId4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75199"/>
            <a:ext cx="3240360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9127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496" y="931135"/>
            <a:ext cx="9060173" cy="242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300" b="1" dirty="0"/>
              <a:t>关注点：</a:t>
            </a:r>
          </a:p>
          <a:p>
            <a:pPr>
              <a:lnSpc>
                <a:spcPct val="14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中央空调</a:t>
            </a:r>
            <a:r>
              <a:rPr lang="en-US" altLang="zh-CN" sz="2300" dirty="0">
                <a:ea typeface="隶书" pitchFamily="49" charset="-122"/>
              </a:rPr>
              <a:t>/</a:t>
            </a:r>
            <a:r>
              <a:rPr lang="zh-CN" altLang="en-US" sz="2300" dirty="0">
                <a:ea typeface="隶书" pitchFamily="49" charset="-122"/>
              </a:rPr>
              <a:t>发电机</a:t>
            </a:r>
            <a:r>
              <a:rPr lang="en-US" altLang="zh-CN" sz="2300" dirty="0">
                <a:ea typeface="隶书" pitchFamily="49" charset="-122"/>
              </a:rPr>
              <a:t>/</a:t>
            </a:r>
            <a:r>
              <a:rPr lang="zh-CN" altLang="en-US" sz="2300" dirty="0">
                <a:ea typeface="隶书" pitchFamily="49" charset="-122"/>
              </a:rPr>
              <a:t>高压变压器</a:t>
            </a:r>
            <a:r>
              <a:rPr lang="en-US" altLang="zh-CN" sz="2300" dirty="0">
                <a:ea typeface="隶书" pitchFamily="49" charset="-122"/>
              </a:rPr>
              <a:t>/</a:t>
            </a:r>
            <a:r>
              <a:rPr lang="zh-CN" altLang="en-US" sz="2300" dirty="0">
                <a:ea typeface="隶书" pitchFamily="49" charset="-122"/>
              </a:rPr>
              <a:t>制冰机</a:t>
            </a:r>
            <a:r>
              <a:rPr lang="en-US" altLang="zh-CN" sz="2300" dirty="0">
                <a:ea typeface="隶书" pitchFamily="49" charset="-122"/>
              </a:rPr>
              <a:t>/</a:t>
            </a:r>
            <a:r>
              <a:rPr lang="zh-CN" altLang="en-US" sz="2300" dirty="0">
                <a:ea typeface="隶书" pitchFamily="49" charset="-122"/>
              </a:rPr>
              <a:t>冷库</a:t>
            </a:r>
            <a:r>
              <a:rPr lang="en-US" altLang="zh-CN" sz="2300" dirty="0">
                <a:ea typeface="隶书" pitchFamily="49" charset="-122"/>
              </a:rPr>
              <a:t>/</a:t>
            </a:r>
            <a:r>
              <a:rPr lang="zh-CN" altLang="en-US" sz="2300" dirty="0">
                <a:ea typeface="隶书" pitchFamily="49" charset="-122"/>
              </a:rPr>
              <a:t>岛柜等安全记录完整规范</a:t>
            </a:r>
          </a:p>
          <a:p>
            <a:pPr>
              <a:lnSpc>
                <a:spcPct val="14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设备设施配电箱</a:t>
            </a:r>
            <a:r>
              <a:rPr lang="en-US" altLang="zh-CN" sz="2300" dirty="0">
                <a:ea typeface="隶书" pitchFamily="49" charset="-122"/>
              </a:rPr>
              <a:t>/</a:t>
            </a:r>
            <a:r>
              <a:rPr lang="zh-CN" altLang="en-US" sz="2300" dirty="0">
                <a:ea typeface="隶书" pitchFamily="49" charset="-122"/>
              </a:rPr>
              <a:t>房</a:t>
            </a:r>
            <a:r>
              <a:rPr lang="en-US" altLang="zh-CN" sz="2300" dirty="0">
                <a:ea typeface="隶书" pitchFamily="49" charset="-122"/>
              </a:rPr>
              <a:t>/</a:t>
            </a:r>
            <a:r>
              <a:rPr lang="zh-CN" altLang="en-US" sz="2300" dirty="0">
                <a:ea typeface="隶书" pitchFamily="49" charset="-122"/>
              </a:rPr>
              <a:t>柜有防鼠</a:t>
            </a:r>
            <a:r>
              <a:rPr lang="en-US" altLang="zh-CN" sz="2300" dirty="0">
                <a:ea typeface="隶书" pitchFamily="49" charset="-122"/>
              </a:rPr>
              <a:t>/</a:t>
            </a:r>
            <a:r>
              <a:rPr lang="zh-CN" altLang="en-US" sz="2300" dirty="0">
                <a:ea typeface="隶书" pitchFamily="49" charset="-122"/>
              </a:rPr>
              <a:t>虫、漏电</a:t>
            </a:r>
            <a:r>
              <a:rPr lang="en-US" altLang="zh-CN" sz="2300" dirty="0">
                <a:ea typeface="隶书" pitchFamily="49" charset="-122"/>
              </a:rPr>
              <a:t>/</a:t>
            </a:r>
            <a:r>
              <a:rPr lang="zh-CN" altLang="en-US" sz="2300" dirty="0">
                <a:ea typeface="隶书" pitchFamily="49" charset="-122"/>
              </a:rPr>
              <a:t>水、腐蚀等防护措施</a:t>
            </a:r>
          </a:p>
          <a:p>
            <a:pPr>
              <a:lnSpc>
                <a:spcPct val="14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所有工程及维修资料、档案、签呈、移交手续等收集完整并规范存</a:t>
            </a:r>
          </a:p>
          <a:p>
            <a:pPr>
              <a:lnSpc>
                <a:spcPct val="140000"/>
              </a:lnSpc>
            </a:pPr>
            <a:r>
              <a:rPr lang="zh-CN" altLang="en-US" sz="2300" dirty="0">
                <a:ea typeface="隶书" pitchFamily="49" charset="-122"/>
              </a:rPr>
              <a:t>   放，维修工工具备件完善整洁陈列规范</a:t>
            </a:r>
          </a:p>
        </p:txBody>
      </p:sp>
      <p:pic>
        <p:nvPicPr>
          <p:cNvPr id="3" name="Picture 4" descr="DSC_0456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445" y="3573463"/>
            <a:ext cx="3307224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DSC045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3573463"/>
            <a:ext cx="3231406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DSC055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765" y="3573463"/>
            <a:ext cx="2519362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4133552" y="4510088"/>
            <a:ext cx="1295400" cy="1223962"/>
            <a:chOff x="2666" y="2841"/>
            <a:chExt cx="816" cy="771"/>
          </a:xfrm>
        </p:grpSpPr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H="1">
              <a:off x="2666" y="2841"/>
              <a:ext cx="725" cy="77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2666" y="2886"/>
              <a:ext cx="816" cy="72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</p:grp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920750" y="4437063"/>
            <a:ext cx="1295400" cy="1223962"/>
            <a:chOff x="2666" y="2841"/>
            <a:chExt cx="816" cy="771"/>
          </a:xfrm>
        </p:grpSpPr>
        <p:sp>
          <p:nvSpPr>
            <p:cNvPr id="10" name="Line 14"/>
            <p:cNvSpPr>
              <a:spLocks noChangeShapeType="1"/>
            </p:cNvSpPr>
            <p:nvPr/>
          </p:nvSpPr>
          <p:spPr bwMode="auto">
            <a:xfrm flipH="1">
              <a:off x="2666" y="2841"/>
              <a:ext cx="725" cy="77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2666" y="2886"/>
              <a:ext cx="816" cy="72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5140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14005" y="116632"/>
            <a:ext cx="3978275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hangingPunct="0">
              <a:lnSpc>
                <a:spcPct val="100000"/>
              </a:lnSpc>
              <a:buSzTx/>
              <a:buFontTx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宋体" pitchFamily="2" charset="-122"/>
              </a:rPr>
              <a:t>评估项目分布情况介绍</a:t>
            </a:r>
          </a:p>
        </p:txBody>
      </p:sp>
      <p:sp>
        <p:nvSpPr>
          <p:cNvPr id="7" name="Rectangle 59"/>
          <p:cNvSpPr>
            <a:spLocks noChangeArrowheads="1"/>
          </p:cNvSpPr>
          <p:nvPr/>
        </p:nvSpPr>
        <p:spPr bwMode="auto">
          <a:xfrm>
            <a:off x="1187624" y="908050"/>
            <a:ext cx="67992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342900" indent="-342900" eaLnBrk="0" hangingPunct="0">
              <a:lnSpc>
                <a:spcPct val="100000"/>
              </a:lnSpc>
              <a:spcBef>
                <a:spcPct val="20000"/>
              </a:spcBef>
              <a:buSzTx/>
              <a:buFont typeface="Arial" charset="0"/>
              <a:buNone/>
            </a:pPr>
            <a:r>
              <a:rPr lang="zh-CN" altLang="en-US" sz="3200" b="1" dirty="0">
                <a:latin typeface="宋体" pitchFamily="2" charset="-122"/>
              </a:rPr>
              <a:t>评估表项数及分值分布表（分部门）</a:t>
            </a:r>
            <a:endParaRPr lang="zh-CN" sz="3200" b="1" dirty="0">
              <a:latin typeface="宋体" pitchFamily="2" charset="-122"/>
            </a:endParaRPr>
          </a:p>
        </p:txBody>
      </p:sp>
      <p:graphicFrame>
        <p:nvGraphicFramePr>
          <p:cNvPr id="8" name="Group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005301"/>
              </p:ext>
            </p:extLst>
          </p:nvPr>
        </p:nvGraphicFramePr>
        <p:xfrm>
          <a:off x="179512" y="1557338"/>
          <a:ext cx="8634412" cy="4895851"/>
        </p:xfrm>
        <a:graphic>
          <a:graphicData uri="http://schemas.openxmlformats.org/drawingml/2006/table">
            <a:tbl>
              <a:tblPr/>
              <a:tblGrid>
                <a:gridCol w="1052512"/>
                <a:gridCol w="2159000"/>
                <a:gridCol w="2614613"/>
                <a:gridCol w="2808287"/>
              </a:tblGrid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序号</a:t>
                      </a:r>
                      <a:endParaRPr kumimoji="0" lang="zh-CN" alt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部  门</a:t>
                      </a:r>
                      <a:endParaRPr kumimoji="0" lang="zh-CN" alt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考核小项数</a:t>
                      </a:r>
                      <a:endParaRPr kumimoji="0" lang="zh-CN" alt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评分占</a:t>
                      </a:r>
                      <a:r>
                        <a:rPr kumimoji="0" lang="de-DE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125</a:t>
                      </a:r>
                      <a:r>
                        <a:rPr kumimoji="0" lang="zh-CN" altLang="de-D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分的分值数</a:t>
                      </a:r>
                      <a:endParaRPr kumimoji="0" lang="zh-CN" alt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</a:t>
                      </a:r>
                      <a:endParaRPr kumimoji="0" lang="de-DE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生鲜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处</a:t>
                      </a:r>
                      <a:endParaRPr kumimoji="0" lang="zh-CN" alt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45</a:t>
                      </a:r>
                      <a:endParaRPr kumimoji="0" lang="de-DE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37.86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2</a:t>
                      </a:r>
                      <a:endParaRPr kumimoji="0" lang="de-DE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加工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处</a:t>
                      </a:r>
                      <a:endParaRPr kumimoji="0" lang="zh-CN" alt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32</a:t>
                      </a:r>
                      <a:endParaRPr kumimoji="0" lang="de-DE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28.01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</a:t>
                      </a:r>
                      <a:endParaRPr kumimoji="0" lang="de-DE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食品和百货处</a:t>
                      </a:r>
                      <a:endParaRPr kumimoji="0" lang="zh-CN" alt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itchFamily="2" charset="-122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30</a:t>
                      </a:r>
                      <a:endParaRPr kumimoji="0" lang="de-DE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25.41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4</a:t>
                      </a:r>
                      <a:endParaRPr kumimoji="0" lang="de-DE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针织服饰处</a:t>
                      </a:r>
                      <a:endParaRPr kumimoji="0" lang="zh-CN" alt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12</a:t>
                      </a:r>
                      <a:endParaRPr kumimoji="0" lang="de-DE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10.37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5</a:t>
                      </a:r>
                      <a:endParaRPr kumimoji="0" lang="de-DE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后勤办</a:t>
                      </a:r>
                      <a:endParaRPr kumimoji="0" lang="zh-CN" alt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11.41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6</a:t>
                      </a:r>
                      <a:endParaRPr kumimoji="0" lang="de-DE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防损</a:t>
                      </a: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处</a:t>
                      </a:r>
                      <a:endParaRPr kumimoji="0" lang="zh-CN" alt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12</a:t>
                      </a:r>
                      <a:endParaRPr kumimoji="0" lang="de-DE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11.93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50000"/>
                      </a:srgbClr>
                    </a:solidFill>
                  </a:tcPr>
                </a:tc>
              </a:tr>
              <a:tr h="60801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CN" alt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合          计</a:t>
                      </a:r>
                      <a:endParaRPr kumimoji="0" lang="zh-CN" altLang="de-DE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pitchFamily="2" charset="-122"/>
                        </a:rPr>
                        <a:t>191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itchFamily="2" charset="-122"/>
                          <a:ea typeface="宋体" pitchFamily="2" charset="-122"/>
                        </a:rPr>
                        <a:t>100.00 </a:t>
                      </a:r>
                      <a:endParaRPr kumimoji="0" lang="de-DE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7201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7200" b="1" dirty="0" smtClean="0">
                <a:solidFill>
                  <a:srgbClr val="7030A0"/>
                </a:solidFill>
              </a:rPr>
              <a:t>  诚信          务实   </a:t>
            </a:r>
            <a:endParaRPr lang="en-US" altLang="zh-CN" sz="72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zh-CN" altLang="en-US" sz="7200" b="1" dirty="0" smtClean="0">
                <a:solidFill>
                  <a:srgbClr val="7030A0"/>
                </a:solidFill>
              </a:rPr>
              <a:t>  让利          满意</a:t>
            </a:r>
            <a:endParaRPr lang="zh-CN" altLang="en-US" sz="7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423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28" y="1040432"/>
            <a:ext cx="3910012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259632" y="4379620"/>
            <a:ext cx="69127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谢谢各位</a:t>
            </a:r>
            <a:endParaRPr lang="zh-CN" alt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205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3346871" y="158750"/>
            <a:ext cx="28813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0" hangingPunct="0">
              <a:lnSpc>
                <a:spcPct val="100000"/>
              </a:lnSpc>
              <a:buSzTx/>
              <a:buFontTx/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宋体" pitchFamily="2" charset="-122"/>
              </a:rPr>
              <a:t>日常营运检查</a:t>
            </a:r>
            <a:r>
              <a:rPr lang="zh-CN" altLang="en-US" sz="2400" b="1" dirty="0">
                <a:solidFill>
                  <a:schemeClr val="bg1"/>
                </a:solidFill>
                <a:latin typeface="宋体" pitchFamily="2" charset="-122"/>
              </a:rPr>
              <a:t>项目</a:t>
            </a: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2339752" y="3068960"/>
            <a:ext cx="28813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0" hangingPunct="0">
              <a:lnSpc>
                <a:spcPct val="100000"/>
              </a:lnSpc>
              <a:buSzTx/>
              <a:buFontTx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宋体" pitchFamily="2" charset="-122"/>
              </a:rPr>
              <a:t>集团飞行检查项目</a:t>
            </a:r>
          </a:p>
        </p:txBody>
      </p:sp>
      <p:sp>
        <p:nvSpPr>
          <p:cNvPr id="4" name="WordArt 11"/>
          <p:cNvSpPr>
            <a:spLocks noChangeArrowheads="1" noChangeShapeType="1" noTextEdit="1"/>
          </p:cNvSpPr>
          <p:nvPr/>
        </p:nvSpPr>
        <p:spPr bwMode="auto">
          <a:xfrm>
            <a:off x="1835696" y="3048000"/>
            <a:ext cx="5256213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3600" b="1" kern="10" dirty="0">
                <a:solidFill>
                  <a:srgbClr val="000000"/>
                </a:solidFill>
                <a:latin typeface="隶书"/>
                <a:ea typeface="隶书"/>
              </a:rPr>
              <a:t>食  品  安  全</a:t>
            </a:r>
          </a:p>
        </p:txBody>
      </p:sp>
    </p:spTree>
    <p:extLst>
      <p:ext uri="{BB962C8B-B14F-4D97-AF65-F5344CB8AC3E}">
        <p14:creationId xmlns:p14="http://schemas.microsoft.com/office/powerpoint/2010/main" val="3210011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6512" y="980727"/>
            <a:ext cx="9180512" cy="216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80000"/>
              </a:lnSpc>
            </a:pPr>
            <a:r>
              <a:rPr lang="zh-CN" altLang="en-US" sz="2400" dirty="0" smtClean="0">
                <a:ea typeface="隶书" pitchFamily="49" charset="-122"/>
              </a:rPr>
              <a:t>关注点：</a:t>
            </a:r>
          </a:p>
          <a:p>
            <a:pPr>
              <a:lnSpc>
                <a:spcPct val="170000"/>
              </a:lnSpc>
            </a:pPr>
            <a:r>
              <a:rPr lang="zh-CN" altLang="en-US" sz="2400" dirty="0">
                <a:ea typeface="隶书" pitchFamily="49" charset="-122"/>
              </a:rPr>
              <a:t>门店所有（非退货区域）商品、赠品、原材料、半成品等无过期现象</a:t>
            </a:r>
            <a:endParaRPr lang="en-US" altLang="zh-CN" sz="2400" dirty="0">
              <a:ea typeface="隶书" pitchFamily="49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2400" dirty="0" smtClean="0">
                <a:ea typeface="隶书" pitchFamily="49" charset="-122"/>
              </a:rPr>
              <a:t>保质期</a:t>
            </a:r>
            <a:r>
              <a:rPr lang="zh-CN" altLang="en-US" sz="2400" dirty="0">
                <a:ea typeface="隶书" pitchFamily="49" charset="-122"/>
              </a:rPr>
              <a:t>为</a:t>
            </a:r>
            <a:r>
              <a:rPr lang="en-US" altLang="zh-CN" sz="2400" b="1" dirty="0">
                <a:latin typeface="隶书" pitchFamily="49" charset="-122"/>
                <a:ea typeface="隶书" pitchFamily="49" charset="-122"/>
              </a:rPr>
              <a:t>30</a:t>
            </a:r>
            <a:r>
              <a:rPr lang="zh-CN" altLang="en-US" sz="2400" dirty="0">
                <a:ea typeface="隶书" pitchFamily="49" charset="-122"/>
              </a:rPr>
              <a:t>天以内的商品过</a:t>
            </a:r>
            <a:r>
              <a:rPr lang="zh-CN" altLang="en-US" sz="2400" b="1" dirty="0">
                <a:latin typeface="隶书" pitchFamily="49" charset="-122"/>
                <a:ea typeface="隶书" pitchFamily="49" charset="-122"/>
              </a:rPr>
              <a:t>五分之四</a:t>
            </a:r>
            <a:r>
              <a:rPr lang="zh-CN" altLang="en-US" sz="2400" dirty="0">
                <a:ea typeface="隶书" pitchFamily="49" charset="-122"/>
              </a:rPr>
              <a:t>必须撤架</a:t>
            </a:r>
          </a:p>
          <a:p>
            <a:pPr>
              <a:lnSpc>
                <a:spcPct val="170000"/>
              </a:lnSpc>
            </a:pPr>
            <a:r>
              <a:rPr lang="zh-CN" altLang="en-US" sz="2400" dirty="0">
                <a:ea typeface="隶书" pitchFamily="49" charset="-122"/>
              </a:rPr>
              <a:t> </a:t>
            </a:r>
            <a:r>
              <a:rPr lang="zh-CN" altLang="en-US" sz="2400" dirty="0" smtClean="0">
                <a:ea typeface="隶书" pitchFamily="49" charset="-122"/>
              </a:rPr>
              <a:t>保质期</a:t>
            </a:r>
            <a:r>
              <a:rPr lang="zh-CN" altLang="en-US" sz="2400" dirty="0">
                <a:ea typeface="隶书" pitchFamily="49" charset="-122"/>
              </a:rPr>
              <a:t>为</a:t>
            </a:r>
            <a:r>
              <a:rPr lang="en-US" altLang="zh-CN" sz="2400" b="1" dirty="0">
                <a:latin typeface="隶书" pitchFamily="49" charset="-122"/>
                <a:ea typeface="隶书" pitchFamily="49" charset="-122"/>
              </a:rPr>
              <a:t>30</a:t>
            </a:r>
            <a:r>
              <a:rPr lang="zh-CN" altLang="en-US" sz="2400" dirty="0">
                <a:ea typeface="隶书" pitchFamily="49" charset="-122"/>
              </a:rPr>
              <a:t>天以上的商品过四分之三必须撤架</a:t>
            </a:r>
          </a:p>
        </p:txBody>
      </p:sp>
      <p:pic>
        <p:nvPicPr>
          <p:cNvPr id="6" name="Picture 23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554" y="3604938"/>
            <a:ext cx="3016599" cy="295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5" descr="SL7086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3604938"/>
            <a:ext cx="3240360" cy="295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DSC003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571052"/>
            <a:ext cx="2888058" cy="296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64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-36512" y="930970"/>
            <a:ext cx="9180512" cy="290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10000"/>
              </a:lnSpc>
            </a:pPr>
            <a:r>
              <a:rPr lang="zh-CN" altLang="en-US" sz="2000" b="1" dirty="0"/>
              <a:t>关注点：</a:t>
            </a:r>
          </a:p>
          <a:p>
            <a:pPr>
              <a:lnSpc>
                <a:spcPct val="110000"/>
              </a:lnSpc>
            </a:pPr>
            <a:endParaRPr lang="zh-CN" altLang="en-US" sz="1000" b="1" dirty="0"/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冷藏冷冻商品维持在正确的温度（冷藏商品</a:t>
            </a:r>
            <a:r>
              <a:rPr lang="en-US" altLang="zh-CN" sz="2300" dirty="0">
                <a:latin typeface="隶书" pitchFamily="49" charset="-122"/>
                <a:ea typeface="隶书" pitchFamily="49" charset="-122"/>
              </a:rPr>
              <a:t>0-5℃</a:t>
            </a:r>
            <a:r>
              <a:rPr lang="zh-CN" altLang="en-US" sz="2300" dirty="0">
                <a:ea typeface="隶书" pitchFamily="49" charset="-122"/>
              </a:rPr>
              <a:t>，冷冻商品</a:t>
            </a:r>
            <a:r>
              <a:rPr lang="en-US" altLang="zh-CN" sz="2300" dirty="0">
                <a:latin typeface="隶书" pitchFamily="49" charset="-122"/>
                <a:ea typeface="隶书" pitchFamily="49" charset="-122"/>
              </a:rPr>
              <a:t>-18--23℃</a:t>
            </a:r>
            <a:r>
              <a:rPr lang="zh-CN" altLang="en-US" sz="2300" dirty="0">
                <a:ea typeface="隶书" pitchFamily="49" charset="-122"/>
              </a:rPr>
              <a:t>），</a:t>
            </a:r>
          </a:p>
          <a:p>
            <a:pPr>
              <a:lnSpc>
                <a:spcPct val="110000"/>
              </a:lnSpc>
            </a:pPr>
            <a:r>
              <a:rPr lang="zh-CN" altLang="en-US" sz="2300" dirty="0">
                <a:ea typeface="隶书" pitchFamily="49" charset="-122"/>
              </a:rPr>
              <a:t>   存放低于装载线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冷藏冷冻设备能够正常使用（无法正常使用但有报修记录不扣分），并有</a:t>
            </a:r>
          </a:p>
          <a:p>
            <a:pPr>
              <a:lnSpc>
                <a:spcPct val="110000"/>
              </a:lnSpc>
            </a:pPr>
            <a:r>
              <a:rPr lang="zh-CN" altLang="en-US" sz="2300" dirty="0">
                <a:ea typeface="隶书" pitchFamily="49" charset="-122"/>
              </a:rPr>
              <a:t>   正确的温度记录（卖场温度记录卡必需每日每个时段有人员检查签字，如</a:t>
            </a:r>
          </a:p>
          <a:p>
            <a:pPr>
              <a:lnSpc>
                <a:spcPct val="110000"/>
              </a:lnSpc>
            </a:pPr>
            <a:r>
              <a:rPr lang="zh-CN" altLang="en-US" sz="2300" dirty="0">
                <a:ea typeface="隶书" pitchFamily="49" charset="-122"/>
              </a:rPr>
              <a:t>   无温度计记录卡，缺失任何一处，视为否）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冷冻冷藏库内储存的商品应离墙</a:t>
            </a:r>
            <a:r>
              <a:rPr lang="en-US" altLang="zh-CN" sz="2300" dirty="0">
                <a:ea typeface="隶书" pitchFamily="49" charset="-122"/>
              </a:rPr>
              <a:t>5</a:t>
            </a:r>
            <a:r>
              <a:rPr lang="zh-CN" altLang="en-US" sz="2300" dirty="0">
                <a:ea typeface="隶书" pitchFamily="49" charset="-122"/>
              </a:rPr>
              <a:t>公分，离地</a:t>
            </a:r>
            <a:r>
              <a:rPr lang="en-US" altLang="zh-CN" sz="2300" dirty="0">
                <a:ea typeface="隶书" pitchFamily="49" charset="-122"/>
              </a:rPr>
              <a:t>10</a:t>
            </a:r>
            <a:r>
              <a:rPr lang="zh-CN" altLang="en-US" sz="2300" dirty="0">
                <a:ea typeface="隶书" pitchFamily="49" charset="-122"/>
              </a:rPr>
              <a:t>公分，离风机口下方</a:t>
            </a:r>
            <a:r>
              <a:rPr lang="en-US" altLang="zh-CN" sz="2300" dirty="0">
                <a:ea typeface="隶书" pitchFamily="49" charset="-122"/>
              </a:rPr>
              <a:t>30</a:t>
            </a:r>
            <a:r>
              <a:rPr lang="zh-CN" altLang="en-US" sz="2300" dirty="0">
                <a:ea typeface="隶书" pitchFamily="49" charset="-122"/>
              </a:rPr>
              <a:t>公分</a:t>
            </a:r>
          </a:p>
        </p:txBody>
      </p:sp>
      <p:pic>
        <p:nvPicPr>
          <p:cNvPr id="7" name="Picture 29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3861048"/>
            <a:ext cx="297868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1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852027"/>
            <a:ext cx="3364309" cy="274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2" descr="超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37260"/>
            <a:ext cx="2832100" cy="276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096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907926"/>
            <a:ext cx="925252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150000"/>
              </a:lnSpc>
            </a:pPr>
            <a:r>
              <a:rPr lang="zh-CN" altLang="en-US" sz="2400" b="1" dirty="0"/>
              <a:t>关注点</a:t>
            </a:r>
            <a:r>
              <a:rPr lang="zh-CN" altLang="en-US" dirty="0">
                <a:ea typeface="隶书" pitchFamily="49" charset="-122"/>
              </a:rPr>
              <a:t>：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2300" dirty="0">
                <a:ea typeface="隶书" pitchFamily="49" charset="-122"/>
              </a:rPr>
              <a:t>所有后场，保鲜库、冻库商品及原料是否张贴入库标签（标明：品名，</a:t>
            </a:r>
          </a:p>
          <a:p>
            <a:pPr>
              <a:lnSpc>
                <a:spcPct val="150000"/>
              </a:lnSpc>
            </a:pPr>
            <a:r>
              <a:rPr lang="zh-CN" altLang="en-US" sz="2300" dirty="0">
                <a:ea typeface="隶书" pitchFamily="49" charset="-122"/>
              </a:rPr>
              <a:t>   生产日期</a:t>
            </a:r>
            <a:r>
              <a:rPr lang="en-US" altLang="zh-CN" sz="2300" dirty="0">
                <a:ea typeface="隶书" pitchFamily="49" charset="-122"/>
              </a:rPr>
              <a:t>/</a:t>
            </a:r>
            <a:r>
              <a:rPr lang="zh-CN" altLang="en-US" sz="2300" dirty="0">
                <a:ea typeface="隶书" pitchFamily="49" charset="-122"/>
              </a:rPr>
              <a:t>入库日期，保质期）以便做好先进先出（原装箱上已有相关</a:t>
            </a:r>
          </a:p>
          <a:p>
            <a:pPr>
              <a:lnSpc>
                <a:spcPct val="150000"/>
              </a:lnSpc>
            </a:pPr>
            <a:r>
              <a:rPr lang="zh-CN" altLang="en-US" sz="2300" dirty="0">
                <a:ea typeface="隶书" pitchFamily="49" charset="-122"/>
              </a:rPr>
              <a:t>   标识无需张贴入库标签）</a:t>
            </a:r>
          </a:p>
        </p:txBody>
      </p:sp>
      <p:pic>
        <p:nvPicPr>
          <p:cNvPr id="5" name="Picture 57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573164"/>
            <a:ext cx="3111500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0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73164"/>
            <a:ext cx="2835275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2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6" y="3573164"/>
            <a:ext cx="3260724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473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3453</Words>
  <Application>Microsoft Office PowerPoint</Application>
  <PresentationFormat>全屏显示(4:3)</PresentationFormat>
  <Paragraphs>337</Paragraphs>
  <Slides>51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52" baseType="lpstr">
      <vt:lpstr>Office 主题</vt:lpstr>
      <vt:lpstr>PowerPoint 演示文稿</vt:lpstr>
      <vt:lpstr>PowerPoint 演示文稿</vt:lpstr>
      <vt:lpstr>评估目的：</vt:lpstr>
      <vt:lpstr>评估表项数及分值分布表（分类）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岳占胜</cp:lastModifiedBy>
  <cp:revision>67</cp:revision>
  <dcterms:created xsi:type="dcterms:W3CDTF">2012-12-19T06:56:55Z</dcterms:created>
  <dcterms:modified xsi:type="dcterms:W3CDTF">2012-12-20T06:55:20Z</dcterms:modified>
</cp:coreProperties>
</file>